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0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</p:sldIdLst>
  <p:sldSz cx="10693400" cy="15125700"/>
  <p:notesSz cx="10693400" cy="151257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 userDrawn="1">
          <p15:clr>
            <a:srgbClr val="A4A3A4"/>
          </p15:clr>
        </p15:guide>
        <p15:guide id="2" pos="3368" userDrawn="1">
          <p15:clr>
            <a:srgbClr val="A4A3A4"/>
          </p15:clr>
        </p15:guide>
        <p15:guide id="3" orient="horz" pos="8892" userDrawn="1">
          <p15:clr>
            <a:srgbClr val="A4A3A4"/>
          </p15:clr>
        </p15:guide>
        <p15:guide id="4" pos="488" userDrawn="1">
          <p15:clr>
            <a:srgbClr val="A4A3A4"/>
          </p15:clr>
        </p15:guide>
        <p15:guide id="5" pos="624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D0FF9A-2125-23F8-6E29-81F04F619BAA}" name="Dalila Albergo" initials="DA" userId="9af770dd93f2b221" providerId="Windows Live"/>
  <p188:author id="{5E0908E5-37AE-DA4E-A324-91F4692C9D19}" name="Cecilia Serena Pace" initials="CP" userId="S::Cecilia.Pace@unige.it::a8599c96-1051-4a7b-99d0-8a60ae4af73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6000"/>
    <a:srgbClr val="FBDAA7"/>
    <a:srgbClr val="F5A8D2"/>
    <a:srgbClr val="F7C67A"/>
    <a:srgbClr val="F4A850"/>
    <a:srgbClr val="D0004C"/>
    <a:srgbClr val="F3950A"/>
    <a:srgbClr val="E206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5033" autoAdjust="0"/>
  </p:normalViewPr>
  <p:slideViewPr>
    <p:cSldViewPr>
      <p:cViewPr varScale="1">
        <p:scale>
          <a:sx n="39" d="100"/>
          <a:sy n="39" d="100"/>
        </p:scale>
        <p:origin x="504" y="78"/>
      </p:cViewPr>
      <p:guideLst>
        <p:guide orient="horz" pos="4764"/>
        <p:guide pos="3368"/>
        <p:guide orient="horz" pos="8892"/>
        <p:guide pos="488"/>
        <p:guide pos="62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7D470D2-3612-4E3A-BC52-CB0FE282EE79}" authorId="{5E0908E5-37AE-DA4E-A324-91F4692C9D19}" created="2024-11-21T12:32:16.28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6"/>
      <ac:spMk id="4" creationId="{0F6DC634-E969-17A9-C484-2E1E30565359}"/>
      <ac:txMk cp="0" len="449">
        <ac:context len="645" hash="3178198732"/>
      </ac:txMk>
    </ac:txMkLst>
    <p188:pos x="9906000" y="312560"/>
    <p188:txBody>
      <a:bodyPr/>
      <a:lstStyle/>
      <a:p>
        <a:r>
          <a:rPr lang="it-IT"/>
          <a:t>Va bene così?</a:t>
        </a:r>
      </a:p>
    </p188:txBody>
  </p188:cm>
  <p188:cm id="{199F1727-EF34-4096-9A05-C109A732C8F2}" authorId="{5E0908E5-37AE-DA4E-A324-91F4692C9D19}" created="2024-11-21T12:33:39.761">
    <pc:sldMkLst xmlns:pc="http://schemas.microsoft.com/office/powerpoint/2013/main/command">
      <pc:docMk/>
      <pc:sldMk cId="0" sldId="256"/>
    </pc:sldMkLst>
    <p188:txBody>
      <a:bodyPr/>
      <a:lstStyle/>
      <a:p>
        <a:r>
          <a:rPr lang="it-IT"/>
          <a:t>Forse specificare meglio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00BDF7-55D4-A152-A2C4-D06A50E724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675" y="2475434"/>
            <a:ext cx="8020050" cy="5265984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8168D92-CEE1-30D3-BB98-CE2FDD504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675" y="7944495"/>
            <a:ext cx="8020050" cy="3651875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07CDAAD-DC5F-8626-FA25-BF5DF6597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02D952-4C38-7765-4069-B2ACBF871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887A17-9EE6-3D22-73F5-8E4364142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23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8427A5-4E7B-6DB5-0698-50AFE0677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0CC42A1-9EDB-818A-A930-872BF42081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1D6388-CAA5-6F84-F7AA-9BC845EF4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8B1CDC-6C7E-555C-28B4-9832F79DF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668323-DAD4-D234-667C-E25131171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97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2BD3FA5-113C-635F-71A0-760BDE9C70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2465" y="805303"/>
            <a:ext cx="2305764" cy="12818332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2176F8A-14DB-3C55-ACFD-E8513F221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171" y="805303"/>
            <a:ext cx="6783626" cy="12818332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15411A-4A8B-A705-C994-B35F90E1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FD416C-D780-F0F6-AB31-CA0698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A88A6C-52CC-9B41-F571-1C788955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491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7FFD74-78A2-345B-5F88-7AD4528D3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E826FE-BEAC-842B-3EBE-B3D78E35F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17842A-CBCC-FAC4-4030-6F6A4D319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3F06BD-D152-3DA7-27CC-2101DA9F3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3A8FD0-AFE0-53F5-A650-7BCC6C0DC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401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5B3848-B6F7-2CD9-A5EB-A9304B91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2" y="3770923"/>
            <a:ext cx="9223058" cy="6291870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24765C-B3E9-EEAA-A0B2-A55E7D128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02" y="10122317"/>
            <a:ext cx="9223058" cy="3308746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82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82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3729DE-45A8-9FC3-5FD3-25EA81809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60DF3F-C87E-C214-55CD-D8E6158CC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5226FE-D696-3867-D678-6D81F768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318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614C4F-5744-601C-134F-D83600C6A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53DB1F-AD99-BDFE-08BD-F0264FBF3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171" y="4026517"/>
            <a:ext cx="4544695" cy="959711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77FF958-82AC-E9BE-7B2A-74854552E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3534" y="4026517"/>
            <a:ext cx="4544695" cy="959711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CA030EA-6E10-6095-5105-AE0CCE0EA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CF1461-F5C7-5C77-0B6A-DE047D08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A0D1DD-B842-7D0C-4AD8-D7F7D6410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808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44A6B-670C-22C0-93A7-FCB2DA42E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805304"/>
            <a:ext cx="9223058" cy="292360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337519A-7122-7E31-E552-C63A19AB4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65" y="3707898"/>
            <a:ext cx="4523809" cy="1817184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77AAA4E-2A91-DA39-71D1-76B485271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565" y="5525082"/>
            <a:ext cx="4523809" cy="812656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D7B682-65E9-56A0-E109-B0F2FA99A5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3534" y="3707898"/>
            <a:ext cx="4546088" cy="1817184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C18F6C8-9229-66E1-5EA0-4C214D472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3534" y="5525082"/>
            <a:ext cx="4546088" cy="812656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8B13F18-65C4-37E9-60A4-142C17938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943AA1-E746-909C-9D9D-EB4E95554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7999D77-76E9-97AC-F91C-C0D53E73C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09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0D7E2C-25A3-B60C-F68F-79E369CBE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65A20B9-7A7A-4D17-5E34-10947D64C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28B2F8B-B963-36F9-32CE-599166223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BF27BED-F8FE-4EA1-1EE2-C6E4B149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900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916908F-3632-A94B-2E1E-96AD89A31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3119ED7-59FB-AB32-A0CC-45F51F06E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6BDAEFF-E919-C73A-D203-F16F0BC8C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56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B75F66-AA59-866D-46E7-DB5BFD4C3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1008380"/>
            <a:ext cx="3448900" cy="3529330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D59BB3-0B6D-977A-C0CA-FC4460B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088" y="2177822"/>
            <a:ext cx="5413534" cy="10749051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637A26C-6807-1966-3FBD-9DA326096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4537710"/>
            <a:ext cx="3448900" cy="8406669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F8C1F3E-07EC-07DB-24DC-A172FB232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72AF35-3AA9-0E76-FECC-0BAB85E62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78DE079-E82E-3DE3-4D30-C1242F59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768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C00D2D-04A2-1E70-E7B0-F5A600DA3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1008380"/>
            <a:ext cx="3448900" cy="3529330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EE1FDE4-1BBF-B5D6-0D2E-AAF9BD4F8F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6088" y="2177822"/>
            <a:ext cx="5413534" cy="10749051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058C35D-C7A3-F6A7-78AE-676E89A81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4537710"/>
            <a:ext cx="3448900" cy="8406669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D11B105-EA6B-429F-3C1D-93D31D2CA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E404FFE-07F6-11D8-8E27-7744008C5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1E26B05-8C22-8C12-4E2B-FDF983F01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949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55037C5-5BFC-5EDF-A594-76682BC57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1" y="805304"/>
            <a:ext cx="9223058" cy="292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8F260C-D5C3-0EDC-6CD2-0D34106C6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71" y="4026517"/>
            <a:ext cx="9223058" cy="959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EE4AA1-0107-F693-3566-D57FA266D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171" y="14019284"/>
            <a:ext cx="2406015" cy="805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856303-97AB-CB37-9681-CFB08DF32F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2189" y="14019284"/>
            <a:ext cx="3609023" cy="805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B0473D-8103-EFD8-501C-5C85198A5E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214" y="14019284"/>
            <a:ext cx="2406015" cy="805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4725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microsoft.com/office/2018/10/relationships/comments" Target="../comments/modernComment_100_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8465" y="5562759"/>
            <a:ext cx="9688836" cy="8181485"/>
          </a:xfrm>
          <a:prstGeom prst="rect">
            <a:avLst/>
          </a:prstGeom>
          <a:ln w="57150">
            <a:noFill/>
            <a:extLst>
              <a:ext uri="{C807C97D-BFC1-408E-A445-0C87EB9F89A2}">
                <ask:lineSketchStyleProps xmlns:ask="http://schemas.microsoft.com/office/drawing/2018/sketchyshapes" sd="1790864593">
                  <a:custGeom>
                    <a:avLst/>
                    <a:gdLst>
                      <a:gd name="connsiteX0" fmla="*/ 0 w 9144000"/>
                      <a:gd name="connsiteY0" fmla="*/ 0 h 6565900"/>
                      <a:gd name="connsiteX1" fmla="*/ 9144000 w 9144000"/>
                      <a:gd name="connsiteY1" fmla="*/ 0 h 6565900"/>
                      <a:gd name="connsiteX2" fmla="*/ 9144000 w 9144000"/>
                      <a:gd name="connsiteY2" fmla="*/ 6565900 h 6565900"/>
                      <a:gd name="connsiteX3" fmla="*/ 0 w 9144000"/>
                      <a:gd name="connsiteY3" fmla="*/ 6565900 h 6565900"/>
                      <a:gd name="connsiteX4" fmla="*/ 0 w 9144000"/>
                      <a:gd name="connsiteY4" fmla="*/ 0 h 6565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144000" h="6565900" fill="none" extrusionOk="0">
                        <a:moveTo>
                          <a:pt x="0" y="0"/>
                        </a:moveTo>
                        <a:cubicBezTo>
                          <a:pt x="2784205" y="65491"/>
                          <a:pt x="4765856" y="113496"/>
                          <a:pt x="9144000" y="0"/>
                        </a:cubicBezTo>
                        <a:cubicBezTo>
                          <a:pt x="9154451" y="2228065"/>
                          <a:pt x="8988964" y="5877518"/>
                          <a:pt x="9144000" y="6565900"/>
                        </a:cubicBezTo>
                        <a:cubicBezTo>
                          <a:pt x="4807205" y="6730276"/>
                          <a:pt x="2676812" y="6636254"/>
                          <a:pt x="0" y="6565900"/>
                        </a:cubicBezTo>
                        <a:cubicBezTo>
                          <a:pt x="143215" y="3542364"/>
                          <a:pt x="99599" y="2771900"/>
                          <a:pt x="0" y="0"/>
                        </a:cubicBezTo>
                        <a:close/>
                      </a:path>
                      <a:path w="9144000" h="6565900" stroke="0" extrusionOk="0">
                        <a:moveTo>
                          <a:pt x="0" y="0"/>
                        </a:moveTo>
                        <a:cubicBezTo>
                          <a:pt x="1207466" y="-68759"/>
                          <a:pt x="6694637" y="-156018"/>
                          <a:pt x="9144000" y="0"/>
                        </a:cubicBezTo>
                        <a:cubicBezTo>
                          <a:pt x="9101085" y="2080271"/>
                          <a:pt x="9086528" y="4955533"/>
                          <a:pt x="9144000" y="6565900"/>
                        </a:cubicBezTo>
                        <a:cubicBezTo>
                          <a:pt x="4768351" y="6709365"/>
                          <a:pt x="3527464" y="6516712"/>
                          <a:pt x="0" y="6565900"/>
                        </a:cubicBezTo>
                        <a:cubicBezTo>
                          <a:pt x="-59940" y="5161296"/>
                          <a:pt x="166837" y="244952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144000" tIns="180000" rIns="324000" bIns="216000" rtlCol="0">
            <a:spAutoFit/>
          </a:bodyPr>
          <a:lstStyle/>
          <a:p>
            <a:pPr marL="175895">
              <a:lnSpc>
                <a:spcPct val="150000"/>
              </a:lnSpc>
              <a:spcBef>
                <a:spcPts val="5"/>
              </a:spcBef>
            </a:pPr>
            <a:r>
              <a:rPr lang="it-IT" sz="2000" b="1" spc="-10" dirty="0">
                <a:solidFill>
                  <a:srgbClr val="E66000"/>
                </a:solidFill>
                <a:latin typeface="Arial"/>
                <a:cs typeface="Arial"/>
              </a:rPr>
              <a:t>IL PERCORSO SI FOCALIZZA SU OBIETTIVI SPECIFICI:</a:t>
            </a:r>
          </a:p>
          <a:p>
            <a:pPr marL="461645" indent="-285750">
              <a:lnSpc>
                <a:spcPct val="150000"/>
              </a:lnSpc>
              <a:spcBef>
                <a:spcPts val="5"/>
              </a:spcBef>
              <a:buFont typeface="Wingdings" panose="05000000000000000000" pitchFamily="2" charset="2"/>
              <a:buChar char="q"/>
            </a:pPr>
            <a:r>
              <a:rPr lang="it-IT" sz="1600" spc="-10" dirty="0">
                <a:solidFill>
                  <a:schemeClr val="tx1"/>
                </a:solidFill>
                <a:latin typeface="Arial"/>
                <a:cs typeface="Arial"/>
              </a:rPr>
              <a:t>Approfondimento della conoscenza di sé</a:t>
            </a:r>
          </a:p>
          <a:p>
            <a:pPr marL="518795" indent="-342900">
              <a:lnSpc>
                <a:spcPct val="150000"/>
              </a:lnSpc>
              <a:spcBef>
                <a:spcPts val="5"/>
              </a:spcBef>
              <a:buFont typeface="Wingdings" panose="05000000000000000000" pitchFamily="2" charset="2"/>
              <a:buChar char="q"/>
            </a:pPr>
            <a:r>
              <a:rPr lang="it-IT" sz="1600" spc="-10" dirty="0">
                <a:solidFill>
                  <a:schemeClr val="tx1"/>
                </a:solidFill>
                <a:latin typeface="Arial"/>
                <a:cs typeface="Arial"/>
              </a:rPr>
              <a:t>Attivazione della consapevolezza delle risorse personali, a livello emotivo e cognitivo</a:t>
            </a:r>
          </a:p>
          <a:p>
            <a:pPr marL="518795" indent="-342900">
              <a:lnSpc>
                <a:spcPct val="150000"/>
              </a:lnSpc>
              <a:spcBef>
                <a:spcPts val="5"/>
              </a:spcBef>
              <a:buFont typeface="Wingdings" panose="05000000000000000000" pitchFamily="2" charset="2"/>
              <a:buChar char="q"/>
            </a:pPr>
            <a:r>
              <a:rPr lang="it-IT" sz="1600" spc="-10" dirty="0">
                <a:solidFill>
                  <a:schemeClr val="tx1"/>
                </a:solidFill>
                <a:latin typeface="Arial"/>
                <a:cs typeface="Arial"/>
              </a:rPr>
              <a:t>Sostegno ai processi di cambiamento</a:t>
            </a:r>
          </a:p>
          <a:p>
            <a:pPr marL="518795" indent="-342900">
              <a:lnSpc>
                <a:spcPct val="150000"/>
              </a:lnSpc>
              <a:spcBef>
                <a:spcPts val="5"/>
              </a:spcBef>
              <a:buFont typeface="Wingdings" panose="05000000000000000000" pitchFamily="2" charset="2"/>
              <a:buChar char="q"/>
            </a:pPr>
            <a:r>
              <a:rPr lang="it-IT" sz="1600" spc="-10" dirty="0">
                <a:solidFill>
                  <a:schemeClr val="tx1"/>
                </a:solidFill>
                <a:latin typeface="Arial"/>
                <a:cs typeface="Arial"/>
              </a:rPr>
              <a:t>Fronteggiamento efficace di situazioni di difficoltà personale, relazionale o connessa alla formazione universitaria </a:t>
            </a:r>
            <a:r>
              <a:rPr lang="it-IT" sz="1600" spc="-10" dirty="0" err="1">
                <a:solidFill>
                  <a:schemeClr val="tx1"/>
                </a:solidFill>
                <a:latin typeface="Arial"/>
                <a:cs typeface="Arial"/>
              </a:rPr>
              <a:t>pre</a:t>
            </a:r>
            <a:r>
              <a:rPr lang="it-IT" sz="1600" spc="-10" dirty="0">
                <a:solidFill>
                  <a:schemeClr val="tx1"/>
                </a:solidFill>
                <a:latin typeface="Arial"/>
                <a:cs typeface="Arial"/>
              </a:rPr>
              <a:t> e post-</a:t>
            </a:r>
            <a:r>
              <a:rPr lang="it-IT" sz="1600" spc="-10" dirty="0" err="1">
                <a:solidFill>
                  <a:schemeClr val="tx1"/>
                </a:solidFill>
                <a:latin typeface="Arial"/>
                <a:cs typeface="Arial"/>
              </a:rPr>
              <a:t>lauream</a:t>
            </a:r>
            <a:endParaRPr lang="it-IT" sz="1600" spc="-10" dirty="0">
              <a:solidFill>
                <a:schemeClr val="tx1"/>
              </a:solidFill>
              <a:latin typeface="Arial"/>
              <a:cs typeface="Arial"/>
            </a:endParaRPr>
          </a:p>
          <a:p>
            <a:pPr marL="812800" indent="-635000" defTabSz="8166100">
              <a:lnSpc>
                <a:spcPct val="150000"/>
              </a:lnSpc>
              <a:spcBef>
                <a:spcPts val="815"/>
              </a:spcBef>
            </a:pPr>
            <a:r>
              <a:rPr lang="it-IT" sz="2000" b="1" spc="-1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ORARI SPORTELLO:</a:t>
            </a:r>
          </a:p>
          <a:p>
            <a:pPr marL="812800" indent="-635000" defTabSz="8166100">
              <a:lnSpc>
                <a:spcPct val="150000"/>
              </a:lnSpc>
              <a:spcBef>
                <a:spcPts val="815"/>
              </a:spcBef>
            </a:pPr>
            <a:r>
              <a:rPr lang="it-IT" b="1" spc="-10" dirty="0">
                <a:latin typeface="Arial" panose="020B0604020202020204" pitchFamily="34" charset="0"/>
                <a:cs typeface="Arial" panose="020B0604020202020204" pitchFamily="34" charset="0"/>
              </a:rPr>
              <a:t>Lunedì: h 13.00 - 19.00</a:t>
            </a:r>
          </a:p>
          <a:p>
            <a:pPr marL="812800" indent="-635000" defTabSz="8166100">
              <a:lnSpc>
                <a:spcPct val="150000"/>
              </a:lnSpc>
              <a:spcBef>
                <a:spcPts val="815"/>
              </a:spcBef>
            </a:pPr>
            <a:r>
              <a:rPr lang="it-IT" b="1" spc="-10" dirty="0">
                <a:latin typeface="Arial" panose="020B0604020202020204" pitchFamily="34" charset="0"/>
                <a:cs typeface="Arial" panose="020B0604020202020204" pitchFamily="34" charset="0"/>
              </a:rPr>
              <a:t>Giovedì: h 13.00 - 19.00</a:t>
            </a:r>
          </a:p>
          <a:p>
            <a:pPr marL="812800" indent="-635000" defTabSz="8166100">
              <a:lnSpc>
                <a:spcPct val="150000"/>
              </a:lnSpc>
              <a:spcBef>
                <a:spcPts val="815"/>
              </a:spcBef>
            </a:pPr>
            <a:r>
              <a:rPr lang="it-IT" b="1" spc="-10" dirty="0">
                <a:latin typeface="Arial" panose="020B0604020202020204" pitchFamily="34" charset="0"/>
                <a:cs typeface="Arial" panose="020B0604020202020204" pitchFamily="34" charset="0"/>
              </a:rPr>
              <a:t>Luogo: Aula didattica / Teams</a:t>
            </a:r>
            <a:endParaRPr lang="it-IT" sz="12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2800" indent="-635000" algn="just" defTabSz="8166100">
              <a:spcBef>
                <a:spcPts val="815"/>
              </a:spcBef>
            </a:pPr>
            <a:r>
              <a:rPr lang="it-IT" sz="1500" spc="-10" dirty="0">
                <a:latin typeface="Arial" panose="020B0604020202020204" pitchFamily="34" charset="0"/>
                <a:cs typeface="Arial" panose="020B0604020202020204" pitchFamily="34" charset="0"/>
              </a:rPr>
              <a:t>La durata dei colloqui è di 50 minuti; il percorso di counseling prevede 5 incontri a cadenza regolare e un </a:t>
            </a:r>
          </a:p>
          <a:p>
            <a:pPr marL="812800" indent="-635000" defTabSz="8166100">
              <a:spcBef>
                <a:spcPts val="815"/>
              </a:spcBef>
            </a:pPr>
            <a:r>
              <a:rPr lang="it-IT" sz="1500" spc="-10" dirty="0">
                <a:latin typeface="Arial" panose="020B0604020202020204" pitchFamily="34" charset="0"/>
                <a:cs typeface="Arial" panose="020B0604020202020204" pitchFamily="34" charset="0"/>
              </a:rPr>
              <a:t>incontro di follow-up a distanza di circa 3 mesi.</a:t>
            </a:r>
          </a:p>
          <a:p>
            <a:pPr marL="812800" indent="-635000" algn="just" defTabSz="8166100">
              <a:spcBef>
                <a:spcPts val="815"/>
              </a:spcBef>
            </a:pPr>
            <a:r>
              <a:rPr lang="it-IT" sz="1500" u="sng" spc="-10" dirty="0">
                <a:latin typeface="Arial" panose="020B0604020202020204" pitchFamily="34" charset="0"/>
                <a:cs typeface="Arial" panose="020B0604020202020204" pitchFamily="34" charset="0"/>
              </a:rPr>
              <a:t>Colloqui su prenotazione</a:t>
            </a:r>
            <a:r>
              <a:rPr lang="it-IT" sz="1500" spc="-10" dirty="0">
                <a:latin typeface="Arial" panose="020B0604020202020204" pitchFamily="34" charset="0"/>
                <a:cs typeface="Arial" panose="020B0604020202020204" pitchFamily="34" charset="0"/>
              </a:rPr>
              <a:t>, in presenza e online, nel rispetto delle misure di sicurezza, privacy e </a:t>
            </a:r>
            <a:r>
              <a:rPr lang="it-IT" sz="15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riservatezza</a:t>
            </a:r>
          </a:p>
          <a:p>
            <a:pPr marL="812800" indent="-635000" algn="just" defTabSz="8166100">
              <a:spcBef>
                <a:spcPts val="815"/>
              </a:spcBef>
            </a:pPr>
            <a:r>
              <a:rPr lang="it-IT" sz="15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dei dati personali</a:t>
            </a:r>
            <a:endParaRPr lang="it-IT" sz="15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2800" indent="-635000" defTabSz="8166100">
              <a:lnSpc>
                <a:spcPct val="150000"/>
              </a:lnSpc>
              <a:spcBef>
                <a:spcPts val="815"/>
              </a:spcBef>
            </a:pPr>
            <a:r>
              <a:rPr lang="it-IT" sz="2000" b="1" spc="-1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CONTATTI</a:t>
            </a:r>
            <a:r>
              <a:rPr lang="it-IT" b="1" spc="-1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12800" indent="-635000" algn="just" defTabSz="8166100">
              <a:lnSpc>
                <a:spcPct val="150000"/>
              </a:lnSpc>
              <a:spcBef>
                <a:spcPts val="815"/>
              </a:spcBef>
            </a:pPr>
            <a:r>
              <a:rPr lang="it-IT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b="1" spc="-1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prendere appuntamento, </a:t>
            </a:r>
            <a:r>
              <a:rPr lang="it-IT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contattare la Dott.ssa Elisa Bertolacci</a:t>
            </a:r>
            <a:r>
              <a:rPr lang="it-IT" b="1" spc="-1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psicologa</a:t>
            </a:r>
            <a:endParaRPr lang="it-IT" b="1" spc="-1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2800" indent="-635000" defTabSz="8166100">
              <a:lnSpc>
                <a:spcPct val="150000"/>
              </a:lnSpc>
              <a:spcBef>
                <a:spcPts val="815"/>
              </a:spcBef>
            </a:pPr>
            <a:r>
              <a:rPr lang="it-IT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psicoterapeuta, tramite e-mail: elisa.bertolacci@ext.unige.it</a:t>
            </a:r>
          </a:p>
          <a:p>
            <a:pPr marL="812800" indent="-635000" defTabSz="8166100">
              <a:lnSpc>
                <a:spcPct val="150000"/>
              </a:lnSpc>
              <a:spcBef>
                <a:spcPts val="815"/>
              </a:spcBef>
            </a:pPr>
            <a:endParaRPr lang="it-IT" b="1" spc="-1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83300" y="14559270"/>
            <a:ext cx="9592600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it-IT" sz="1200" i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Avviso D.D. n.1159 del 23 luglio 2023 - Bando PROBEN - del Ministero dell’Università e della ricerca.</a:t>
            </a: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it-IT" sz="1200" i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Iniziativa PROBEN_0000002 “Promuovere Risorse Individuali e Sociali nel Mondo Accademico - Università per il Benessere.</a:t>
            </a:r>
            <a:endParaRPr lang="it-IT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83300" y="2783827"/>
            <a:ext cx="9144000" cy="413318"/>
          </a:xfrm>
          <a:prstGeom prst="rect">
            <a:avLst/>
          </a:prstGeom>
          <a:solidFill>
            <a:srgbClr val="E66000"/>
          </a:solidFill>
        </p:spPr>
        <p:txBody>
          <a:bodyPr vert="horz" wrap="square" lIns="0" tIns="81915" rIns="0" bIns="0" rtlCol="0" anchor="ctr">
            <a:spAutoFit/>
          </a:bodyPr>
          <a:lstStyle/>
          <a:p>
            <a:pPr marL="542925" algn="ctr">
              <a:lnSpc>
                <a:spcPts val="2800"/>
              </a:lnSpc>
              <a:spcBef>
                <a:spcPts val="645"/>
              </a:spcBef>
            </a:pPr>
            <a:r>
              <a:rPr lang="it-IT" sz="2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SPORTELLO DI COUNSELING PSICOLOGICO  </a:t>
            </a:r>
            <a:endParaRPr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C12B91FE-5952-7C2D-30E0-0956070D60F6}"/>
              </a:ext>
            </a:extLst>
          </p:cNvPr>
          <p:cNvGrpSpPr/>
          <p:nvPr/>
        </p:nvGrpSpPr>
        <p:grpSpPr>
          <a:xfrm>
            <a:off x="2679700" y="13509465"/>
            <a:ext cx="4988649" cy="867183"/>
            <a:chOff x="783300" y="13508577"/>
            <a:chExt cx="4988649" cy="867183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3300" y="13600825"/>
              <a:ext cx="1983466" cy="62046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09151" y="13508577"/>
              <a:ext cx="701868" cy="867183"/>
            </a:xfrm>
            <a:prstGeom prst="rect">
              <a:avLst/>
            </a:prstGeom>
          </p:spPr>
        </p:pic>
        <p:grpSp>
          <p:nvGrpSpPr>
            <p:cNvPr id="30" name="Gruppo 29">
              <a:extLst>
                <a:ext uri="{FF2B5EF4-FFF2-40B4-BE49-F238E27FC236}">
                  <a16:creationId xmlns:a16="http://schemas.microsoft.com/office/drawing/2014/main" id="{7F95D608-85ED-8846-32DB-3EF9C12E8F4B}"/>
                </a:ext>
              </a:extLst>
            </p:cNvPr>
            <p:cNvGrpSpPr/>
            <p:nvPr/>
          </p:nvGrpSpPr>
          <p:grpSpPr>
            <a:xfrm>
              <a:off x="3904197" y="13561630"/>
              <a:ext cx="1867752" cy="711611"/>
              <a:chOff x="7757133" y="13396338"/>
              <a:chExt cx="2387968" cy="872112"/>
            </a:xfrm>
          </p:grpSpPr>
          <p:pic>
            <p:nvPicPr>
              <p:cNvPr id="1026" name="Picture 2" descr="Università degli Studi di Genova - SHARPER Night">
                <a:extLst>
                  <a:ext uri="{FF2B5EF4-FFF2-40B4-BE49-F238E27FC236}">
                    <a16:creationId xmlns:a16="http://schemas.microsoft.com/office/drawing/2014/main" id="{51D5DF4C-AFFA-EE91-06A5-6C000B1FEF2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22289" r="24226" b="43666"/>
              <a:stretch/>
            </p:blipFill>
            <p:spPr bwMode="auto">
              <a:xfrm>
                <a:off x="7757133" y="13396338"/>
                <a:ext cx="973506" cy="8721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9" name="Picture 2" descr="Università degli Studi di Genova - SHARPER Night">
                <a:extLst>
                  <a:ext uri="{FF2B5EF4-FFF2-40B4-BE49-F238E27FC236}">
                    <a16:creationId xmlns:a16="http://schemas.microsoft.com/office/drawing/2014/main" id="{94E5CA9D-C6BA-AA5D-A9E9-CC000D154FB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60545"/>
              <a:stretch/>
            </p:blipFill>
            <p:spPr bwMode="auto">
              <a:xfrm>
                <a:off x="8730639" y="13616052"/>
                <a:ext cx="1414462" cy="47466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1030" name="Picture 6" descr="PRISMA: promuovere il benessere psicologico nella comunità accademica">
            <a:extLst>
              <a:ext uri="{FF2B5EF4-FFF2-40B4-BE49-F238E27FC236}">
                <a16:creationId xmlns:a16="http://schemas.microsoft.com/office/drawing/2014/main" id="{17B1D7F7-81CD-F9C0-7F60-35438F273B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6881"/>
          <a:stretch/>
        </p:blipFill>
        <p:spPr bwMode="auto">
          <a:xfrm>
            <a:off x="2832100" y="0"/>
            <a:ext cx="7861300" cy="262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PRISMA: promuovere il benessere psicologico nella comunità accademica">
            <a:extLst>
              <a:ext uri="{FF2B5EF4-FFF2-40B4-BE49-F238E27FC236}">
                <a16:creationId xmlns:a16="http://schemas.microsoft.com/office/drawing/2014/main" id="{9D916E70-3B1A-0451-B5B0-B6EEE38313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9050"/>
            <a:ext cx="2679700" cy="2569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11B4C1CA-FBDF-8828-D9C8-EAFE778964D5}"/>
              </a:ext>
            </a:extLst>
          </p:cNvPr>
          <p:cNvSpPr txBox="1"/>
          <p:nvPr/>
        </p:nvSpPr>
        <p:spPr>
          <a:xfrm>
            <a:off x="0" y="2590740"/>
            <a:ext cx="10693400" cy="180000"/>
          </a:xfrm>
          <a:prstGeom prst="rect">
            <a:avLst/>
          </a:prstGeom>
          <a:solidFill>
            <a:srgbClr val="FBDAA7"/>
          </a:solidFill>
        </p:spPr>
        <p:txBody>
          <a:bodyPr wrap="square">
            <a:spAutoFit/>
          </a:bodyPr>
          <a:lstStyle/>
          <a:p>
            <a:pPr algn="ctr"/>
            <a:endParaRPr lang="it-IT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2DF48A7B-EF6C-AA49-2C3E-D0CCBA9D4294}"/>
              </a:ext>
            </a:extLst>
          </p:cNvPr>
          <p:cNvSpPr/>
          <p:nvPr/>
        </p:nvSpPr>
        <p:spPr>
          <a:xfrm>
            <a:off x="3898900" y="170294"/>
            <a:ext cx="2863850" cy="23043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6" name="Picture 6" descr="PRISMA: promuovere il benessere psicologico nella comunità accademica">
            <a:extLst>
              <a:ext uri="{FF2B5EF4-FFF2-40B4-BE49-F238E27FC236}">
                <a16:creationId xmlns:a16="http://schemas.microsoft.com/office/drawing/2014/main" id="{D99E8A94-11B9-4F5C-D02A-CB4FA688D9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976131" y="379680"/>
            <a:ext cx="1574605" cy="166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o 10">
            <a:extLst>
              <a:ext uri="{FF2B5EF4-FFF2-40B4-BE49-F238E27FC236}">
                <a16:creationId xmlns:a16="http://schemas.microsoft.com/office/drawing/2014/main" id="{1A76056C-141D-173F-533C-BE0EA24E8DF9}"/>
              </a:ext>
            </a:extLst>
          </p:cNvPr>
          <p:cNvGrpSpPr/>
          <p:nvPr/>
        </p:nvGrpSpPr>
        <p:grpSpPr>
          <a:xfrm>
            <a:off x="5242224" y="621629"/>
            <a:ext cx="2863850" cy="1309677"/>
            <a:chOff x="4604427" y="1021622"/>
            <a:chExt cx="2428199" cy="1110448"/>
          </a:xfrm>
        </p:grpSpPr>
        <p:pic>
          <p:nvPicPr>
            <p:cNvPr id="8" name="Immagine 7" descr="Immagine che contiene testo, Carattere, logo, Elementi grafici&#10;&#10;Descrizione generata automaticamente">
              <a:extLst>
                <a:ext uri="{FF2B5EF4-FFF2-40B4-BE49-F238E27FC236}">
                  <a16:creationId xmlns:a16="http://schemas.microsoft.com/office/drawing/2014/main" id="{FF1AFA73-48CE-6592-68C9-69CCDB08D66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746626" y="1522470"/>
              <a:ext cx="2286000" cy="609600"/>
            </a:xfrm>
            <a:prstGeom prst="rect">
              <a:avLst/>
            </a:prstGeom>
          </p:spPr>
        </p:pic>
        <p:pic>
          <p:nvPicPr>
            <p:cNvPr id="10" name="Immagine 9" descr="Immagine che contiene testo, Carattere, logo, Elementi grafici&#10;&#10;Descrizione generata automaticamente">
              <a:extLst>
                <a:ext uri="{FF2B5EF4-FFF2-40B4-BE49-F238E27FC236}">
                  <a16:creationId xmlns:a16="http://schemas.microsoft.com/office/drawing/2014/main" id="{8AF7C314-B22C-D17F-F3B9-A5AC5869154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604427" y="1021622"/>
              <a:ext cx="1747124" cy="571767"/>
            </a:xfrm>
            <a:prstGeom prst="rect">
              <a:avLst/>
            </a:prstGeom>
          </p:spPr>
        </p:pic>
      </p:grpSp>
      <p:pic>
        <p:nvPicPr>
          <p:cNvPr id="15" name="Immagine 14">
            <a:extLst>
              <a:ext uri="{FF2B5EF4-FFF2-40B4-BE49-F238E27FC236}">
                <a16:creationId xmlns:a16="http://schemas.microsoft.com/office/drawing/2014/main" id="{E36E5DCB-6FEB-42A4-3AD7-47635D7AF4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2267" y="13305928"/>
            <a:ext cx="9144001" cy="49786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EF4AC50E-B6D9-1562-CB2A-AD78BB169B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3300" y="5662762"/>
            <a:ext cx="9144793" cy="48772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0F6DC634-E969-17A9-C484-2E1E30565359}"/>
              </a:ext>
            </a:extLst>
          </p:cNvPr>
          <p:cNvSpPr txBox="1"/>
          <p:nvPr/>
        </p:nvSpPr>
        <p:spPr>
          <a:xfrm>
            <a:off x="0" y="3319640"/>
            <a:ext cx="10013950" cy="2169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800" marR="204470" algn="just">
              <a:lnSpc>
                <a:spcPts val="1920"/>
              </a:lnSpc>
              <a:spcBef>
                <a:spcPts val="100"/>
              </a:spcBef>
            </a:pP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Lo sportello di counseling psicologico attivato presso l’Ospedale Gaslini, sostenuto dal progetto PRISMA</a:t>
            </a:r>
            <a:r>
              <a:rPr lang="it-IT" sz="1600" b="1" spc="-1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it-IT" sz="1600" spc="-1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(</a:t>
            </a:r>
            <a:r>
              <a:rPr lang="it-IT" sz="1600" i="1" spc="-1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Promuovere Risorse Individuali e Sociali nel Mondo Accademico</a:t>
            </a:r>
            <a:r>
              <a:rPr lang="it-IT" sz="1600" spc="-1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),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nasce dalla collaborazione tra la prof.ssa Cecilia Serena Pace, Referente del Servizio di Counseling Psicologico di Ateneo «Insieme» e Responsabile Scientifico di PRISMA per </a:t>
            </a:r>
            <a:r>
              <a:rPr lang="it-IT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Unige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, e il prof. Mohamad </a:t>
            </a:r>
            <a:r>
              <a:rPr lang="it-IT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Maghnie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, Direttore del DINOGMI e della Scuola di specializzazione in Pediatria.</a:t>
            </a:r>
          </a:p>
          <a:p>
            <a:pPr marL="812800" marR="204470" algn="just">
              <a:lnSpc>
                <a:spcPts val="1920"/>
              </a:lnSpc>
              <a:spcBef>
                <a:spcPts val="100"/>
              </a:spcBef>
            </a:pP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812800" marR="204470" algn="just">
              <a:lnSpc>
                <a:spcPts val="1920"/>
              </a:lnSpc>
              <a:spcBef>
                <a:spcPts val="100"/>
              </a:spcBef>
            </a:pP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Il servizio è </a:t>
            </a:r>
            <a:r>
              <a:rPr lang="it-IT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gratuito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ed è riservato a tutti/e gli/le </a:t>
            </a:r>
            <a:r>
              <a:rPr lang="it-IT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studenti dei corsi di laurea, di specializzazione e di dottorato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, in corso o fuori corso, </a:t>
            </a:r>
            <a:r>
              <a:rPr lang="it-IT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dell’Università di Genova afferenti al Gaslini.</a:t>
            </a:r>
          </a:p>
          <a:p>
            <a:pPr marL="812800" marR="204470" algn="just">
              <a:spcBef>
                <a:spcPts val="100"/>
              </a:spcBef>
            </a:pPr>
            <a:endParaRPr lang="it-IT" sz="11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Words>308</Words>
  <Application>Microsoft Office PowerPoint</Application>
  <PresentationFormat>Personalizzato</PresentationFormat>
  <Paragraphs>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Dalila Albergo</dc:creator>
  <cp:lastModifiedBy>Paola Casavecchia</cp:lastModifiedBy>
  <cp:revision>56</cp:revision>
  <dcterms:created xsi:type="dcterms:W3CDTF">2024-11-06T17:46:03Z</dcterms:created>
  <dcterms:modified xsi:type="dcterms:W3CDTF">2024-11-25T07:36:36Z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2024-11-06T00:00:00Z</vt:filetime>
  </property>
  <property fmtid="{D5CDD505-2E9C-101B-9397-08002B2CF9AE}" pid="3" name="Creator">
    <vt:lpwstr>Samsung Electronics</vt:lpwstr>
  </property>
  <property fmtid="{D5CDD505-2E9C-101B-9397-08002B2CF9AE}" pid="4" name="LastSaved">
    <vt:filetime>2024-11-06T00:00:00Z</vt:filetime>
  </property>
  <property fmtid="{D5CDD505-2E9C-101B-9397-08002B2CF9AE}" pid="5" name="Producer">
    <vt:lpwstr>Samsung Electronics</vt:lpwstr>
  </property>
</Properties>
</file>