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64" r:id="rId4"/>
    <p:sldId id="263"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DDDDDD"/>
    <a:srgbClr val="F8F8F8"/>
    <a:srgbClr val="FF99CC"/>
    <a:srgbClr val="FF0000"/>
    <a:srgbClr val="C23471"/>
    <a:srgbClr val="D86E9B"/>
    <a:srgbClr val="F1CB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0" d="100"/>
          <a:sy n="50" d="100"/>
        </p:scale>
        <p:origin x="2098"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7850BDF-BBC9-4B23-BD68-4009560928D3}" type="datetimeFigureOut">
              <a:rPr lang="it-IT" smtClean="0"/>
              <a:t>16/01/2024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AF82A2B-AF31-465E-A0E1-353C406AC2A0}" type="slidenum">
              <a:rPr lang="it-IT" smtClean="0"/>
              <a:t>‹N›</a:t>
            </a:fld>
            <a:endParaRPr lang="it-IT"/>
          </a:p>
        </p:txBody>
      </p:sp>
    </p:spTree>
    <p:extLst>
      <p:ext uri="{BB962C8B-B14F-4D97-AF65-F5344CB8AC3E}">
        <p14:creationId xmlns:p14="http://schemas.microsoft.com/office/powerpoint/2010/main" val="2607488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7850BDF-BBC9-4B23-BD68-4009560928D3}" type="datetimeFigureOut">
              <a:rPr lang="it-IT" smtClean="0"/>
              <a:t>16/01/2024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AF82A2B-AF31-465E-A0E1-353C406AC2A0}" type="slidenum">
              <a:rPr lang="it-IT" smtClean="0"/>
              <a:t>‹N›</a:t>
            </a:fld>
            <a:endParaRPr lang="it-IT"/>
          </a:p>
        </p:txBody>
      </p:sp>
    </p:spTree>
    <p:extLst>
      <p:ext uri="{BB962C8B-B14F-4D97-AF65-F5344CB8AC3E}">
        <p14:creationId xmlns:p14="http://schemas.microsoft.com/office/powerpoint/2010/main" val="3909703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7850BDF-BBC9-4B23-BD68-4009560928D3}" type="datetimeFigureOut">
              <a:rPr lang="it-IT" smtClean="0"/>
              <a:t>16/01/2024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AF82A2B-AF31-465E-A0E1-353C406AC2A0}" type="slidenum">
              <a:rPr lang="it-IT" smtClean="0"/>
              <a:t>‹N›</a:t>
            </a:fld>
            <a:endParaRPr lang="it-IT"/>
          </a:p>
        </p:txBody>
      </p:sp>
    </p:spTree>
    <p:extLst>
      <p:ext uri="{BB962C8B-B14F-4D97-AF65-F5344CB8AC3E}">
        <p14:creationId xmlns:p14="http://schemas.microsoft.com/office/powerpoint/2010/main" val="4081522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7850BDF-BBC9-4B23-BD68-4009560928D3}" type="datetimeFigureOut">
              <a:rPr lang="it-IT" smtClean="0"/>
              <a:t>16/01/2024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AF82A2B-AF31-465E-A0E1-353C406AC2A0}" type="slidenum">
              <a:rPr lang="it-IT" smtClean="0"/>
              <a:t>‹N›</a:t>
            </a:fld>
            <a:endParaRPr lang="it-IT"/>
          </a:p>
        </p:txBody>
      </p:sp>
    </p:spTree>
    <p:extLst>
      <p:ext uri="{BB962C8B-B14F-4D97-AF65-F5344CB8AC3E}">
        <p14:creationId xmlns:p14="http://schemas.microsoft.com/office/powerpoint/2010/main" val="3441536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7850BDF-BBC9-4B23-BD68-4009560928D3}" type="datetimeFigureOut">
              <a:rPr lang="it-IT" smtClean="0"/>
              <a:t>16/01/2024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AF82A2B-AF31-465E-A0E1-353C406AC2A0}" type="slidenum">
              <a:rPr lang="it-IT" smtClean="0"/>
              <a:t>‹N›</a:t>
            </a:fld>
            <a:endParaRPr lang="it-IT"/>
          </a:p>
        </p:txBody>
      </p:sp>
    </p:spTree>
    <p:extLst>
      <p:ext uri="{BB962C8B-B14F-4D97-AF65-F5344CB8AC3E}">
        <p14:creationId xmlns:p14="http://schemas.microsoft.com/office/powerpoint/2010/main" val="4233517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7850BDF-BBC9-4B23-BD68-4009560928D3}" type="datetimeFigureOut">
              <a:rPr lang="it-IT" smtClean="0"/>
              <a:t>16/01/2024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AF82A2B-AF31-465E-A0E1-353C406AC2A0}" type="slidenum">
              <a:rPr lang="it-IT" smtClean="0"/>
              <a:t>‹N›</a:t>
            </a:fld>
            <a:endParaRPr lang="it-IT"/>
          </a:p>
        </p:txBody>
      </p:sp>
    </p:spTree>
    <p:extLst>
      <p:ext uri="{BB962C8B-B14F-4D97-AF65-F5344CB8AC3E}">
        <p14:creationId xmlns:p14="http://schemas.microsoft.com/office/powerpoint/2010/main" val="2169222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4" name="Content Placeholder 3"/>
          <p:cNvSpPr>
            <a:spLocks noGrp="1"/>
          </p:cNvSpPr>
          <p:nvPr>
            <p:ph sz="half" idx="2"/>
          </p:nvPr>
        </p:nvSpPr>
        <p:spPr>
          <a:xfrm>
            <a:off x="472381" y="3618442"/>
            <a:ext cx="2901255" cy="532218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6" name="Content Placeholder 5"/>
          <p:cNvSpPr>
            <a:spLocks noGrp="1"/>
          </p:cNvSpPr>
          <p:nvPr>
            <p:ph sz="quarter" idx="4"/>
          </p:nvPr>
        </p:nvSpPr>
        <p:spPr>
          <a:xfrm>
            <a:off x="3471863" y="3618442"/>
            <a:ext cx="2915543" cy="532218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7850BDF-BBC9-4B23-BD68-4009560928D3}" type="datetimeFigureOut">
              <a:rPr lang="it-IT" smtClean="0"/>
              <a:t>16/01/2024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8AF82A2B-AF31-465E-A0E1-353C406AC2A0}" type="slidenum">
              <a:rPr lang="it-IT" smtClean="0"/>
              <a:t>‹N›</a:t>
            </a:fld>
            <a:endParaRPr lang="it-IT"/>
          </a:p>
        </p:txBody>
      </p:sp>
    </p:spTree>
    <p:extLst>
      <p:ext uri="{BB962C8B-B14F-4D97-AF65-F5344CB8AC3E}">
        <p14:creationId xmlns:p14="http://schemas.microsoft.com/office/powerpoint/2010/main" val="4005309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7850BDF-BBC9-4B23-BD68-4009560928D3}" type="datetimeFigureOut">
              <a:rPr lang="it-IT" smtClean="0"/>
              <a:t>16/01/2024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8AF82A2B-AF31-465E-A0E1-353C406AC2A0}" type="slidenum">
              <a:rPr lang="it-IT" smtClean="0"/>
              <a:t>‹N›</a:t>
            </a:fld>
            <a:endParaRPr lang="it-IT"/>
          </a:p>
        </p:txBody>
      </p:sp>
    </p:spTree>
    <p:extLst>
      <p:ext uri="{BB962C8B-B14F-4D97-AF65-F5344CB8AC3E}">
        <p14:creationId xmlns:p14="http://schemas.microsoft.com/office/powerpoint/2010/main" val="4030221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850BDF-BBC9-4B23-BD68-4009560928D3}" type="datetimeFigureOut">
              <a:rPr lang="it-IT" smtClean="0"/>
              <a:t>16/01/2024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8AF82A2B-AF31-465E-A0E1-353C406AC2A0}" type="slidenum">
              <a:rPr lang="it-IT" smtClean="0"/>
              <a:t>‹N›</a:t>
            </a:fld>
            <a:endParaRPr lang="it-IT"/>
          </a:p>
        </p:txBody>
      </p:sp>
    </p:spTree>
    <p:extLst>
      <p:ext uri="{BB962C8B-B14F-4D97-AF65-F5344CB8AC3E}">
        <p14:creationId xmlns:p14="http://schemas.microsoft.com/office/powerpoint/2010/main" val="607983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7850BDF-BBC9-4B23-BD68-4009560928D3}" type="datetimeFigureOut">
              <a:rPr lang="it-IT" smtClean="0"/>
              <a:t>16/01/2024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AF82A2B-AF31-465E-A0E1-353C406AC2A0}" type="slidenum">
              <a:rPr lang="it-IT" smtClean="0"/>
              <a:t>‹N›</a:t>
            </a:fld>
            <a:endParaRPr lang="it-IT"/>
          </a:p>
        </p:txBody>
      </p:sp>
    </p:spTree>
    <p:extLst>
      <p:ext uri="{BB962C8B-B14F-4D97-AF65-F5344CB8AC3E}">
        <p14:creationId xmlns:p14="http://schemas.microsoft.com/office/powerpoint/2010/main" val="1007592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7850BDF-BBC9-4B23-BD68-4009560928D3}" type="datetimeFigureOut">
              <a:rPr lang="it-IT" smtClean="0"/>
              <a:t>16/01/2024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AF82A2B-AF31-465E-A0E1-353C406AC2A0}" type="slidenum">
              <a:rPr lang="it-IT" smtClean="0"/>
              <a:t>‹N›</a:t>
            </a:fld>
            <a:endParaRPr lang="it-IT"/>
          </a:p>
        </p:txBody>
      </p:sp>
    </p:spTree>
    <p:extLst>
      <p:ext uri="{BB962C8B-B14F-4D97-AF65-F5344CB8AC3E}">
        <p14:creationId xmlns:p14="http://schemas.microsoft.com/office/powerpoint/2010/main" val="259312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7850BDF-BBC9-4B23-BD68-4009560928D3}" type="datetimeFigureOut">
              <a:rPr lang="it-IT" smtClean="0"/>
              <a:t>16/01/2024</a:t>
            </a:fld>
            <a:endParaRPr lang="it-IT"/>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AF82A2B-AF31-465E-A0E1-353C406AC2A0}" type="slidenum">
              <a:rPr lang="it-IT" smtClean="0"/>
              <a:t>‹N›</a:t>
            </a:fld>
            <a:endParaRPr lang="it-IT"/>
          </a:p>
        </p:txBody>
      </p:sp>
    </p:spTree>
    <p:extLst>
      <p:ext uri="{BB962C8B-B14F-4D97-AF65-F5344CB8AC3E}">
        <p14:creationId xmlns:p14="http://schemas.microsoft.com/office/powerpoint/2010/main" val="25187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82C6F02D-5A69-F426-3EC0-AA90010891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105948" y="122889"/>
            <a:ext cx="1211474" cy="1248711"/>
          </a:xfrm>
          <a:prstGeom prst="rect">
            <a:avLst/>
          </a:prstGeom>
          <a:solidFill>
            <a:srgbClr val="FFFFFF">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 name="Titolo 1">
            <a:extLst>
              <a:ext uri="{FF2B5EF4-FFF2-40B4-BE49-F238E27FC236}">
                <a16:creationId xmlns:a16="http://schemas.microsoft.com/office/drawing/2014/main" id="{B301FAC7-55EB-71B0-769F-5238DBA2391E}"/>
              </a:ext>
            </a:extLst>
          </p:cNvPr>
          <p:cNvSpPr>
            <a:spLocks noGrp="1"/>
          </p:cNvSpPr>
          <p:nvPr>
            <p:ph type="ctrTitle"/>
          </p:nvPr>
        </p:nvSpPr>
        <p:spPr>
          <a:xfrm rot="10800000" flipV="1">
            <a:off x="1263647" y="-425450"/>
            <a:ext cx="5412723" cy="2971800"/>
          </a:xfrm>
        </p:spPr>
        <p:txBody>
          <a:bodyPr>
            <a:noAutofit/>
          </a:bodyPr>
          <a:lstStyle/>
          <a:p>
            <a:pPr marR="400050">
              <a:lnSpc>
                <a:spcPct val="115000"/>
              </a:lnSpc>
            </a:pPr>
            <a:r>
              <a:rPr lang="it-IT" sz="1800" i="1" dirty="0">
                <a:solidFill>
                  <a:srgbClr val="212121"/>
                </a:solidFill>
                <a:effectLst/>
                <a:latin typeface="Times New Roman" panose="02020603050405020304" pitchFamily="18" charset="0"/>
                <a:ea typeface="Times New Roman" panose="02020603050405020304" pitchFamily="18" charset="0"/>
              </a:rPr>
              <a:t>“</a:t>
            </a:r>
            <a:br>
              <a:rPr lang="it-IT" sz="1800" i="1" dirty="0">
                <a:solidFill>
                  <a:srgbClr val="212121"/>
                </a:solidFill>
                <a:effectLst/>
                <a:latin typeface="Times New Roman" panose="02020603050405020304" pitchFamily="18" charset="0"/>
                <a:ea typeface="Times New Roman" panose="02020603050405020304" pitchFamily="18" charset="0"/>
              </a:rPr>
            </a:br>
            <a:br>
              <a:rPr lang="it-IT" sz="1800" i="1" dirty="0">
                <a:solidFill>
                  <a:srgbClr val="212121"/>
                </a:solidFill>
                <a:effectLst/>
                <a:latin typeface="Times New Roman" panose="02020603050405020304" pitchFamily="18" charset="0"/>
                <a:ea typeface="Times New Roman" panose="02020603050405020304" pitchFamily="18" charset="0"/>
              </a:rPr>
            </a:br>
            <a:br>
              <a:rPr lang="it-IT" sz="1800" i="1" dirty="0">
                <a:solidFill>
                  <a:srgbClr val="212121"/>
                </a:solidFill>
                <a:effectLst/>
                <a:latin typeface="Times New Roman" panose="02020603050405020304" pitchFamily="18" charset="0"/>
                <a:ea typeface="Times New Roman" panose="02020603050405020304" pitchFamily="18" charset="0"/>
              </a:rPr>
            </a:br>
            <a:br>
              <a:rPr lang="it-IT" sz="1800" i="1" dirty="0">
                <a:solidFill>
                  <a:srgbClr val="212121"/>
                </a:solidFill>
                <a:effectLst/>
                <a:latin typeface="Times New Roman" panose="02020603050405020304" pitchFamily="18" charset="0"/>
                <a:ea typeface="Times New Roman" panose="02020603050405020304" pitchFamily="18" charset="0"/>
              </a:rPr>
            </a:br>
            <a:r>
              <a:rPr lang="it-IT" sz="2400" i="1" dirty="0">
                <a:solidFill>
                  <a:srgbClr val="212121"/>
                </a:solidFill>
                <a:effectLst/>
                <a:latin typeface="Times New Roman" panose="02020603050405020304" pitchFamily="18" charset="0"/>
                <a:ea typeface="Times New Roman" panose="02020603050405020304" pitchFamily="18" charset="0"/>
              </a:rPr>
              <a:t> </a:t>
            </a:r>
            <a:r>
              <a:rPr lang="it-IT" sz="2400" b="1" i="1" dirty="0">
                <a:solidFill>
                  <a:srgbClr val="212121"/>
                </a:solidFill>
                <a:effectLst/>
                <a:latin typeface="Times New Roman" panose="02020603050405020304" pitchFamily="18" charset="0"/>
                <a:ea typeface="Times New Roman" panose="02020603050405020304" pitchFamily="18" charset="0"/>
              </a:rPr>
              <a:t>Nutrirsi per nutrire: aggiornamenti in tema di alimentazione in gravidanza ed allattamento </a:t>
            </a:r>
            <a:br>
              <a:rPr lang="it-IT" sz="2400" b="1" dirty="0">
                <a:effectLst/>
                <a:latin typeface="Times New Roman" panose="02020603050405020304" pitchFamily="18" charset="0"/>
                <a:ea typeface="Times New Roman" panose="02020603050405020304" pitchFamily="18" charset="0"/>
              </a:rPr>
            </a:br>
            <a:br>
              <a:rPr lang="it-IT" sz="2400" dirty="0">
                <a:effectLst/>
                <a:latin typeface="Times New Roman" panose="02020603050405020304" pitchFamily="18" charset="0"/>
                <a:ea typeface="Times New Roman" panose="02020603050405020304" pitchFamily="18" charset="0"/>
              </a:rPr>
            </a:br>
            <a:endParaRPr lang="it-IT" sz="2400" dirty="0"/>
          </a:p>
        </p:txBody>
      </p:sp>
      <p:sp>
        <p:nvSpPr>
          <p:cNvPr id="4" name="CasellaDiTesto 3">
            <a:extLst>
              <a:ext uri="{FF2B5EF4-FFF2-40B4-BE49-F238E27FC236}">
                <a16:creationId xmlns:a16="http://schemas.microsoft.com/office/drawing/2014/main" id="{980A83B7-756C-CAF8-DDE3-19F17112F928}"/>
              </a:ext>
            </a:extLst>
          </p:cNvPr>
          <p:cNvSpPr txBox="1"/>
          <p:nvPr/>
        </p:nvSpPr>
        <p:spPr>
          <a:xfrm>
            <a:off x="351108" y="8715852"/>
            <a:ext cx="6063032" cy="707886"/>
          </a:xfrm>
          <a:prstGeom prst="rect">
            <a:avLst/>
          </a:prstGeom>
          <a:noFill/>
        </p:spPr>
        <p:txBody>
          <a:bodyPr wrap="square" rtlCol="0">
            <a:spAutoFit/>
          </a:bodyPr>
          <a:lstStyle/>
          <a:p>
            <a:pPr algn="ctr"/>
            <a:r>
              <a:rPr lang="it-IT" sz="2000" b="1" dirty="0"/>
              <a:t>Genova  19 Aprile 2024</a:t>
            </a:r>
          </a:p>
          <a:p>
            <a:pPr algn="ctr"/>
            <a:r>
              <a:rPr lang="it-IT" sz="2000" b="1" dirty="0"/>
              <a:t>Palazzo Tursi – Salone di Rappresentanza  </a:t>
            </a:r>
          </a:p>
        </p:txBody>
      </p:sp>
      <p:sp>
        <p:nvSpPr>
          <p:cNvPr id="3" name="Sottotitolo 2">
            <a:extLst>
              <a:ext uri="{FF2B5EF4-FFF2-40B4-BE49-F238E27FC236}">
                <a16:creationId xmlns:a16="http://schemas.microsoft.com/office/drawing/2014/main" id="{09A4B670-7A1D-2BAA-84E5-A23195603666}"/>
              </a:ext>
            </a:extLst>
          </p:cNvPr>
          <p:cNvSpPr>
            <a:spLocks noGrp="1"/>
          </p:cNvSpPr>
          <p:nvPr>
            <p:ph type="subTitle" idx="1"/>
          </p:nvPr>
        </p:nvSpPr>
        <p:spPr>
          <a:xfrm>
            <a:off x="171450" y="6311900"/>
            <a:ext cx="6504923" cy="2403952"/>
          </a:xfrm>
        </p:spPr>
        <p:txBody>
          <a:bodyPr>
            <a:normAutofit fontScale="25000" lnSpcReduction="20000"/>
          </a:bodyPr>
          <a:lstStyle/>
          <a:p>
            <a:endParaRPr lang="it-IT" sz="2400" b="1" dirty="0"/>
          </a:p>
          <a:p>
            <a:r>
              <a:rPr lang="it-IT" sz="9600" b="1" dirty="0"/>
              <a:t>Convegno organizzato dagli Ordini interprovinciali delle Ostetriche della Liguria </a:t>
            </a:r>
          </a:p>
          <a:p>
            <a:r>
              <a:rPr lang="it-IT" sz="9600" b="1" dirty="0"/>
              <a:t> Genova - La Spezia e Savona - Imperia</a:t>
            </a:r>
          </a:p>
          <a:p>
            <a:endParaRPr lang="it-IT" sz="9600" b="1" dirty="0"/>
          </a:p>
          <a:p>
            <a:r>
              <a:rPr lang="it-IT" sz="9600" b="1" dirty="0"/>
              <a:t>In collaborazione con la Scuola di Scienze Mediche e Farmaceutiche </a:t>
            </a:r>
          </a:p>
          <a:p>
            <a:r>
              <a:rPr lang="it-IT" sz="9600" b="1" dirty="0"/>
              <a:t>Corso di laurea  in Ostetricia </a:t>
            </a:r>
          </a:p>
          <a:p>
            <a:endParaRPr lang="it-IT" sz="2400" b="1" dirty="0"/>
          </a:p>
        </p:txBody>
      </p:sp>
      <p:pic>
        <p:nvPicPr>
          <p:cNvPr id="5" name="Segnaposto contenuto 4">
            <a:extLst>
              <a:ext uri="{FF2B5EF4-FFF2-40B4-BE49-F238E27FC236}">
                <a16:creationId xmlns:a16="http://schemas.microsoft.com/office/drawing/2014/main" id="{40C4C11A-6062-30DE-A397-04EACC2F83C1}"/>
              </a:ext>
            </a:extLst>
          </p:cNvPr>
          <p:cNvPicPr>
            <a:picLocks noGrp="1" noChangeAspect="1"/>
          </p:cNvPicPr>
          <p:nvPr/>
        </p:nvPicPr>
        <p:blipFill>
          <a:blip r:embed="rId3"/>
          <a:stretch>
            <a:fillRect/>
          </a:stretch>
        </p:blipFill>
        <p:spPr>
          <a:xfrm>
            <a:off x="351108" y="1968739"/>
            <a:ext cx="6155783" cy="4066893"/>
          </a:xfrm>
          <a:prstGeom prst="rect">
            <a:avLst/>
          </a:prstGeom>
        </p:spPr>
      </p:pic>
    </p:spTree>
    <p:extLst>
      <p:ext uri="{BB962C8B-B14F-4D97-AF65-F5344CB8AC3E}">
        <p14:creationId xmlns:p14="http://schemas.microsoft.com/office/powerpoint/2010/main" val="3614890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C375FB-9BD8-0D10-0AAB-17D7FBC26677}"/>
              </a:ext>
            </a:extLst>
          </p:cNvPr>
          <p:cNvSpPr>
            <a:spLocks noGrp="1"/>
          </p:cNvSpPr>
          <p:nvPr>
            <p:ph type="ctrTitle"/>
          </p:nvPr>
        </p:nvSpPr>
        <p:spPr>
          <a:xfrm>
            <a:off x="196850" y="285751"/>
            <a:ext cx="6419850" cy="8280399"/>
          </a:xfrm>
        </p:spPr>
        <p:txBody>
          <a:bodyPr>
            <a:normAutofit fontScale="90000"/>
          </a:bodyPr>
          <a:lstStyle/>
          <a:p>
            <a:pPr algn="l"/>
            <a:r>
              <a:rPr lang="it-IT" sz="2200" b="1" dirty="0">
                <a:latin typeface="+mn-lt"/>
              </a:rPr>
              <a:t>PROGRAMMA 19 Aprile </a:t>
            </a:r>
            <a:br>
              <a:rPr lang="it-IT" sz="1600" b="1" dirty="0"/>
            </a:br>
            <a:br>
              <a:rPr lang="it-IT" sz="2000" b="1" dirty="0">
                <a:latin typeface="+mn-lt"/>
              </a:rPr>
            </a:br>
            <a:r>
              <a:rPr lang="it-IT" sz="2000" dirty="0">
                <a:latin typeface="+mn-lt"/>
              </a:rPr>
              <a:t>8:30 Registrazione partecipanti</a:t>
            </a:r>
            <a:br>
              <a:rPr lang="it-IT" sz="2000" dirty="0">
                <a:latin typeface="+mn-lt"/>
              </a:rPr>
            </a:br>
            <a:br>
              <a:rPr lang="it-IT" sz="2000" dirty="0">
                <a:latin typeface="+mn-lt"/>
              </a:rPr>
            </a:br>
            <a:r>
              <a:rPr lang="it-IT" sz="2000" dirty="0">
                <a:latin typeface="+mn-lt"/>
              </a:rPr>
              <a:t>9.00 Saluto delle autorità</a:t>
            </a:r>
            <a:br>
              <a:rPr lang="it-IT" sz="2000" dirty="0">
                <a:latin typeface="+mn-lt"/>
              </a:rPr>
            </a:br>
            <a:r>
              <a:rPr lang="it-IT" sz="2000" b="1" dirty="0">
                <a:latin typeface="+mn-lt"/>
              </a:rPr>
              <a:t>MODERATORI  Prof. A. Cagnacci – Dott.ssa M. Canepa – Dott.ssa M. Martinetti </a:t>
            </a:r>
            <a:br>
              <a:rPr lang="it-IT" sz="2000" dirty="0">
                <a:latin typeface="+mn-lt"/>
              </a:rPr>
            </a:br>
            <a:br>
              <a:rPr lang="it-IT" sz="2000" dirty="0">
                <a:latin typeface="+mn-lt"/>
              </a:rPr>
            </a:br>
            <a:r>
              <a:rPr lang="it-IT" sz="2000" b="1" dirty="0">
                <a:latin typeface="+mn-lt"/>
              </a:rPr>
              <a:t>9.30</a:t>
            </a:r>
            <a:r>
              <a:rPr lang="it-IT" sz="2000" dirty="0">
                <a:latin typeface="+mn-lt"/>
              </a:rPr>
              <a:t>. </a:t>
            </a:r>
            <a:r>
              <a:rPr lang="it-IT" sz="2000" dirty="0">
                <a:solidFill>
                  <a:srgbClr val="212121"/>
                </a:solidFill>
                <a:effectLst/>
                <a:latin typeface="+mn-lt"/>
                <a:ea typeface="Times New Roman" panose="02020603050405020304" pitchFamily="18" charset="0"/>
              </a:rPr>
              <a:t>Diabete gestazionale e sovrappeso in gravidanza. Il management clinico ed implicazioni nella pratica</a:t>
            </a:r>
            <a:br>
              <a:rPr lang="it-IT" sz="2000" dirty="0">
                <a:solidFill>
                  <a:srgbClr val="212121"/>
                </a:solidFill>
                <a:effectLst/>
                <a:latin typeface="+mn-lt"/>
                <a:ea typeface="Times New Roman" panose="02020603050405020304" pitchFamily="18" charset="0"/>
              </a:rPr>
            </a:br>
            <a:r>
              <a:rPr lang="it-IT" sz="2000" dirty="0">
                <a:solidFill>
                  <a:srgbClr val="212121"/>
                </a:solidFill>
                <a:latin typeface="+mn-lt"/>
                <a:ea typeface="Times New Roman" panose="02020603050405020304" pitchFamily="18" charset="0"/>
              </a:rPr>
              <a:t> </a:t>
            </a:r>
            <a:r>
              <a:rPr lang="it-IT" sz="2000" b="1" dirty="0">
                <a:solidFill>
                  <a:srgbClr val="212121"/>
                </a:solidFill>
                <a:latin typeface="+mn-lt"/>
                <a:ea typeface="Times New Roman" panose="02020603050405020304" pitchFamily="18" charset="0"/>
              </a:rPr>
              <a:t>M. Podestà</a:t>
            </a:r>
            <a:r>
              <a:rPr lang="it-IT" sz="2000" b="1" dirty="0">
                <a:solidFill>
                  <a:srgbClr val="212121"/>
                </a:solidFill>
                <a:effectLst/>
                <a:latin typeface="+mn-lt"/>
                <a:ea typeface="Times New Roman" panose="02020603050405020304" pitchFamily="18" charset="0"/>
              </a:rPr>
              <a:t> </a:t>
            </a:r>
            <a:br>
              <a:rPr lang="it-IT" sz="2000" dirty="0">
                <a:solidFill>
                  <a:srgbClr val="212121"/>
                </a:solidFill>
                <a:effectLst/>
                <a:latin typeface="+mn-lt"/>
                <a:ea typeface="Times New Roman" panose="02020603050405020304" pitchFamily="18" charset="0"/>
              </a:rPr>
            </a:br>
            <a:r>
              <a:rPr lang="it-IT" sz="2000" b="1" dirty="0">
                <a:solidFill>
                  <a:srgbClr val="212121"/>
                </a:solidFill>
                <a:effectLst/>
                <a:latin typeface="+mn-lt"/>
                <a:ea typeface="Times New Roman" panose="02020603050405020304" pitchFamily="18" charset="0"/>
              </a:rPr>
              <a:t>10.00</a:t>
            </a:r>
            <a:r>
              <a:rPr lang="it-IT" sz="2000" dirty="0">
                <a:solidFill>
                  <a:srgbClr val="212121"/>
                </a:solidFill>
                <a:effectLst/>
                <a:latin typeface="+mn-lt"/>
                <a:ea typeface="Times New Roman" panose="02020603050405020304" pitchFamily="18" charset="0"/>
              </a:rPr>
              <a:t>.  L’alimentazione iodica in gravidanza e le ripercussioni sulla     funzione tiroidea del  neonato </a:t>
            </a:r>
            <a:br>
              <a:rPr lang="it-IT" sz="2000" dirty="0">
                <a:solidFill>
                  <a:srgbClr val="212121"/>
                </a:solidFill>
                <a:effectLst/>
                <a:latin typeface="+mn-lt"/>
                <a:ea typeface="Times New Roman" panose="02020603050405020304" pitchFamily="18" charset="0"/>
              </a:rPr>
            </a:br>
            <a:r>
              <a:rPr lang="it-IT" sz="2000" b="1" dirty="0">
                <a:solidFill>
                  <a:srgbClr val="212121"/>
                </a:solidFill>
                <a:effectLst/>
                <a:latin typeface="+mn-lt"/>
                <a:ea typeface="Times New Roman" panose="02020603050405020304" pitchFamily="18" charset="0"/>
              </a:rPr>
              <a:t>M. Corongiu M. Bagnasco </a:t>
            </a:r>
            <a:br>
              <a:rPr lang="it-IT" sz="2000" dirty="0">
                <a:solidFill>
                  <a:srgbClr val="212121"/>
                </a:solidFill>
                <a:effectLst/>
                <a:latin typeface="+mn-lt"/>
                <a:ea typeface="Times New Roman" panose="02020603050405020304" pitchFamily="18" charset="0"/>
              </a:rPr>
            </a:br>
            <a:r>
              <a:rPr lang="it-IT" sz="2000" b="1" dirty="0">
                <a:solidFill>
                  <a:srgbClr val="212121"/>
                </a:solidFill>
                <a:effectLst/>
                <a:latin typeface="+mn-lt"/>
                <a:ea typeface="Times New Roman" panose="02020603050405020304" pitchFamily="18" charset="0"/>
              </a:rPr>
              <a:t>10.30 </a:t>
            </a:r>
            <a:r>
              <a:rPr lang="it-IT" sz="2000" dirty="0">
                <a:solidFill>
                  <a:srgbClr val="212121"/>
                </a:solidFill>
                <a:effectLst/>
                <a:latin typeface="+mn-lt"/>
                <a:ea typeface="Times New Roman" panose="02020603050405020304" pitchFamily="18" charset="0"/>
              </a:rPr>
              <a:t>Malattie trasmesse da alimenti . Continuare nella prevenzione primaria  </a:t>
            </a:r>
            <a:r>
              <a:rPr lang="it-IT" sz="2000" b="1" dirty="0">
                <a:solidFill>
                  <a:srgbClr val="212121"/>
                </a:solidFill>
                <a:effectLst/>
                <a:latin typeface="+mn-lt"/>
                <a:ea typeface="Times New Roman" panose="02020603050405020304" pitchFamily="18" charset="0"/>
              </a:rPr>
              <a:t>L. Rodriguez M. Balducchi</a:t>
            </a:r>
            <a:br>
              <a:rPr lang="it-IT" sz="2000" dirty="0">
                <a:solidFill>
                  <a:srgbClr val="212121"/>
                </a:solidFill>
                <a:effectLst/>
                <a:latin typeface="+mn-lt"/>
                <a:ea typeface="Times New Roman" panose="02020603050405020304" pitchFamily="18" charset="0"/>
              </a:rPr>
            </a:br>
            <a:r>
              <a:rPr lang="it-IT" sz="2000" b="1" dirty="0">
                <a:solidFill>
                  <a:srgbClr val="212121"/>
                </a:solidFill>
                <a:effectLst/>
                <a:latin typeface="+mn-lt"/>
                <a:ea typeface="Times New Roman" panose="02020603050405020304" pitchFamily="18" charset="0"/>
              </a:rPr>
              <a:t>11.00</a:t>
            </a:r>
            <a:r>
              <a:rPr lang="it-IT" sz="2000" dirty="0">
                <a:solidFill>
                  <a:srgbClr val="212121"/>
                </a:solidFill>
                <a:effectLst/>
                <a:latin typeface="+mn-lt"/>
                <a:ea typeface="Times New Roman" panose="02020603050405020304" pitchFamily="18" charset="0"/>
              </a:rPr>
              <a:t> Educazione alimentare in gravidanza nelle donne straniere. </a:t>
            </a:r>
            <a:r>
              <a:rPr lang="it-IT" sz="2000" dirty="0">
                <a:solidFill>
                  <a:srgbClr val="212121"/>
                </a:solidFill>
                <a:latin typeface="+mn-lt"/>
                <a:ea typeface="Times New Roman" panose="02020603050405020304" pitchFamily="18" charset="0"/>
              </a:rPr>
              <a:t> </a:t>
            </a:r>
            <a:r>
              <a:rPr lang="it-IT" sz="2000" dirty="0">
                <a:solidFill>
                  <a:srgbClr val="212121"/>
                </a:solidFill>
                <a:effectLst/>
                <a:latin typeface="+mn-lt"/>
                <a:ea typeface="Times New Roman" panose="02020603050405020304" pitchFamily="18" charset="0"/>
              </a:rPr>
              <a:t>Manteniamo le loro  abitudini? </a:t>
            </a:r>
            <a:r>
              <a:rPr lang="it-IT" sz="2000" b="1" dirty="0">
                <a:solidFill>
                  <a:srgbClr val="212121"/>
                </a:solidFill>
                <a:effectLst/>
                <a:latin typeface="+mn-lt"/>
                <a:ea typeface="Times New Roman" panose="02020603050405020304" pitchFamily="18" charset="0"/>
              </a:rPr>
              <a:t>M. Sessarego </a:t>
            </a:r>
            <a:br>
              <a:rPr lang="it-IT" sz="2000" dirty="0">
                <a:solidFill>
                  <a:srgbClr val="212121"/>
                </a:solidFill>
                <a:effectLst/>
                <a:latin typeface="+mn-lt"/>
                <a:ea typeface="Times New Roman" panose="02020603050405020304" pitchFamily="18" charset="0"/>
              </a:rPr>
            </a:br>
            <a:br>
              <a:rPr lang="it-IT" sz="2000" dirty="0">
                <a:solidFill>
                  <a:srgbClr val="212121"/>
                </a:solidFill>
                <a:effectLst/>
                <a:latin typeface="+mn-lt"/>
                <a:ea typeface="Times New Roman" panose="02020603050405020304" pitchFamily="18" charset="0"/>
              </a:rPr>
            </a:br>
            <a:r>
              <a:rPr lang="it-IT" sz="2000" b="1" dirty="0">
                <a:solidFill>
                  <a:srgbClr val="212121"/>
                </a:solidFill>
                <a:effectLst/>
                <a:latin typeface="+mn-lt"/>
                <a:ea typeface="Times New Roman" panose="02020603050405020304" pitchFamily="18" charset="0"/>
              </a:rPr>
              <a:t>11.20 Coffee break e votazione dei poster </a:t>
            </a:r>
            <a:br>
              <a:rPr lang="it-IT" sz="2000" b="1" dirty="0">
                <a:solidFill>
                  <a:srgbClr val="212121"/>
                </a:solidFill>
                <a:effectLst/>
                <a:latin typeface="+mn-lt"/>
                <a:ea typeface="Times New Roman" panose="02020603050405020304" pitchFamily="18" charset="0"/>
              </a:rPr>
            </a:br>
            <a:br>
              <a:rPr lang="it-IT" sz="2000" b="1" dirty="0">
                <a:solidFill>
                  <a:srgbClr val="212121"/>
                </a:solidFill>
                <a:effectLst/>
                <a:latin typeface="+mn-lt"/>
                <a:ea typeface="Times New Roman" panose="02020603050405020304" pitchFamily="18" charset="0"/>
              </a:rPr>
            </a:br>
            <a:r>
              <a:rPr lang="it-IT" sz="2000" b="1" dirty="0">
                <a:latin typeface="+mn-lt"/>
              </a:rPr>
              <a:t>MODERATORI  Dott. E. Volpi – Dott. C. Gustavino -  Dott.ssa V. Angius </a:t>
            </a:r>
            <a:br>
              <a:rPr lang="it-IT" sz="2000" b="1" dirty="0">
                <a:latin typeface="+mn-lt"/>
              </a:rPr>
            </a:br>
            <a:r>
              <a:rPr lang="it-IT" sz="2000" b="1" dirty="0">
                <a:solidFill>
                  <a:srgbClr val="212121"/>
                </a:solidFill>
                <a:effectLst/>
                <a:latin typeface="+mn-lt"/>
                <a:ea typeface="Times New Roman" panose="02020603050405020304" pitchFamily="18" charset="0"/>
              </a:rPr>
              <a:t>11.50 </a:t>
            </a:r>
            <a:r>
              <a:rPr lang="it-IT" sz="2000" dirty="0">
                <a:solidFill>
                  <a:srgbClr val="212121"/>
                </a:solidFill>
                <a:effectLst/>
                <a:latin typeface="+mn-lt"/>
                <a:ea typeface="Times New Roman" panose="02020603050405020304" pitchFamily="18" charset="0"/>
              </a:rPr>
              <a:t>I disturbi del comportamento alimentare nelle donne in gravidanza e possibili esiti sul nascituro </a:t>
            </a:r>
            <a:r>
              <a:rPr lang="it-IT" sz="2000" b="1" dirty="0">
                <a:solidFill>
                  <a:srgbClr val="212121"/>
                </a:solidFill>
                <a:effectLst/>
                <a:latin typeface="+mn-lt"/>
                <a:ea typeface="Times New Roman" panose="02020603050405020304" pitchFamily="18" charset="0"/>
              </a:rPr>
              <a:t>N. Clavarino A. Brugnolo</a:t>
            </a:r>
            <a:br>
              <a:rPr lang="it-IT" sz="2000" dirty="0">
                <a:solidFill>
                  <a:srgbClr val="212121"/>
                </a:solidFill>
                <a:effectLst/>
                <a:latin typeface="+mn-lt"/>
                <a:ea typeface="Times New Roman" panose="02020603050405020304" pitchFamily="18" charset="0"/>
              </a:rPr>
            </a:br>
            <a:r>
              <a:rPr lang="it-IT" sz="2000" b="1" dirty="0">
                <a:solidFill>
                  <a:srgbClr val="212121"/>
                </a:solidFill>
                <a:effectLst/>
                <a:latin typeface="+mn-lt"/>
                <a:ea typeface="Times New Roman" panose="02020603050405020304" pitchFamily="18" charset="0"/>
              </a:rPr>
              <a:t>1</a:t>
            </a:r>
            <a:r>
              <a:rPr lang="it-IT" sz="2000" b="1" dirty="0">
                <a:solidFill>
                  <a:srgbClr val="212121"/>
                </a:solidFill>
                <a:latin typeface="+mn-lt"/>
                <a:ea typeface="Times New Roman" panose="02020603050405020304" pitchFamily="18" charset="0"/>
              </a:rPr>
              <a:t>2</a:t>
            </a:r>
            <a:r>
              <a:rPr lang="it-IT" sz="2000" b="1" dirty="0">
                <a:solidFill>
                  <a:srgbClr val="212121"/>
                </a:solidFill>
                <a:effectLst/>
                <a:latin typeface="+mn-lt"/>
                <a:ea typeface="Times New Roman" panose="02020603050405020304" pitchFamily="18" charset="0"/>
              </a:rPr>
              <a:t>.</a:t>
            </a:r>
            <a:r>
              <a:rPr lang="it-IT" sz="2000" b="1" dirty="0">
                <a:solidFill>
                  <a:srgbClr val="212121"/>
                </a:solidFill>
                <a:latin typeface="+mn-lt"/>
                <a:ea typeface="Times New Roman" panose="02020603050405020304" pitchFamily="18" charset="0"/>
              </a:rPr>
              <a:t>20</a:t>
            </a:r>
            <a:r>
              <a:rPr lang="it-IT" sz="2000" b="1" dirty="0">
                <a:solidFill>
                  <a:srgbClr val="212121"/>
                </a:solidFill>
                <a:effectLst/>
                <a:latin typeface="+mn-lt"/>
                <a:ea typeface="Times New Roman" panose="02020603050405020304" pitchFamily="18" charset="0"/>
              </a:rPr>
              <a:t> </a:t>
            </a:r>
            <a:r>
              <a:rPr lang="it-IT" sz="2000" dirty="0">
                <a:solidFill>
                  <a:srgbClr val="212121"/>
                </a:solidFill>
                <a:effectLst/>
                <a:latin typeface="+mn-lt"/>
                <a:ea typeface="Times New Roman" panose="02020603050405020304" pitchFamily="18" charset="0"/>
              </a:rPr>
              <a:t>Alimentazione materna in allattamento : nuovi </a:t>
            </a:r>
            <a:r>
              <a:rPr lang="it-IT" sz="2000" dirty="0" err="1">
                <a:solidFill>
                  <a:srgbClr val="212121"/>
                </a:solidFill>
                <a:effectLst/>
                <a:latin typeface="+mn-lt"/>
                <a:ea typeface="Times New Roman" panose="02020603050405020304" pitchFamily="18" charset="0"/>
              </a:rPr>
              <a:t>equlibri</a:t>
            </a:r>
            <a:r>
              <a:rPr lang="it-IT" sz="2000" dirty="0">
                <a:solidFill>
                  <a:srgbClr val="212121"/>
                </a:solidFill>
                <a:effectLst/>
                <a:latin typeface="+mn-lt"/>
                <a:ea typeface="Times New Roman" panose="02020603050405020304" pitchFamily="18" charset="0"/>
              </a:rPr>
              <a:t> tra  aumentato fabbisogno e perdita di peso  </a:t>
            </a:r>
            <a:r>
              <a:rPr lang="it-IT" sz="2000" b="1" dirty="0">
                <a:solidFill>
                  <a:srgbClr val="212121"/>
                </a:solidFill>
                <a:effectLst/>
                <a:latin typeface="+mn-lt"/>
                <a:ea typeface="Times New Roman" panose="02020603050405020304" pitchFamily="18" charset="0"/>
              </a:rPr>
              <a:t>N. </a:t>
            </a:r>
            <a:r>
              <a:rPr lang="it-IT" sz="2000" b="1" dirty="0" err="1">
                <a:solidFill>
                  <a:srgbClr val="212121"/>
                </a:solidFill>
                <a:effectLst/>
                <a:latin typeface="+mn-lt"/>
                <a:ea typeface="Times New Roman" panose="02020603050405020304" pitchFamily="18" charset="0"/>
              </a:rPr>
              <a:t>Daloglio</a:t>
            </a:r>
            <a:r>
              <a:rPr lang="it-IT" sz="2000" b="1" dirty="0">
                <a:solidFill>
                  <a:srgbClr val="212121"/>
                </a:solidFill>
                <a:effectLst/>
                <a:latin typeface="+mn-lt"/>
                <a:ea typeface="Times New Roman" panose="02020603050405020304" pitchFamily="18" charset="0"/>
              </a:rPr>
              <a:t>  A. Falco </a:t>
            </a:r>
            <a:br>
              <a:rPr lang="it-IT" sz="2000" dirty="0">
                <a:solidFill>
                  <a:srgbClr val="212121"/>
                </a:solidFill>
                <a:effectLst/>
                <a:latin typeface="+mn-lt"/>
                <a:ea typeface="Times New Roman" panose="02020603050405020304" pitchFamily="18" charset="0"/>
              </a:rPr>
            </a:br>
            <a:r>
              <a:rPr lang="it-IT" sz="2000" b="1" dirty="0">
                <a:solidFill>
                  <a:srgbClr val="212121"/>
                </a:solidFill>
                <a:effectLst/>
                <a:latin typeface="+mn-lt"/>
                <a:ea typeface="Times New Roman" panose="02020603050405020304" pitchFamily="18" charset="0"/>
              </a:rPr>
              <a:t>12.50</a:t>
            </a:r>
            <a:r>
              <a:rPr lang="it-IT" sz="2000" dirty="0">
                <a:solidFill>
                  <a:srgbClr val="212121"/>
                </a:solidFill>
                <a:effectLst/>
                <a:latin typeface="+mn-lt"/>
                <a:ea typeface="Times New Roman" panose="02020603050405020304" pitchFamily="18" charset="0"/>
              </a:rPr>
              <a:t> Classificazione e premiazione dei poster </a:t>
            </a:r>
            <a:br>
              <a:rPr lang="it-IT" sz="2000" dirty="0">
                <a:solidFill>
                  <a:srgbClr val="212121"/>
                </a:solidFill>
                <a:effectLst/>
                <a:latin typeface="+mn-lt"/>
                <a:ea typeface="Times New Roman" panose="02020603050405020304" pitchFamily="18" charset="0"/>
              </a:rPr>
            </a:br>
            <a:r>
              <a:rPr lang="it-IT" sz="2000" b="1" dirty="0">
                <a:solidFill>
                  <a:srgbClr val="212121"/>
                </a:solidFill>
                <a:effectLst/>
                <a:latin typeface="+mn-lt"/>
                <a:ea typeface="Times New Roman" panose="02020603050405020304" pitchFamily="18" charset="0"/>
              </a:rPr>
              <a:t>13.15</a:t>
            </a:r>
            <a:r>
              <a:rPr lang="it-IT" sz="2000" dirty="0">
                <a:solidFill>
                  <a:srgbClr val="212121"/>
                </a:solidFill>
                <a:effectLst/>
                <a:latin typeface="+mn-lt"/>
                <a:ea typeface="Times New Roman" panose="02020603050405020304" pitchFamily="18" charset="0"/>
              </a:rPr>
              <a:t> Discussione e chiusura dei lavori </a:t>
            </a:r>
            <a:br>
              <a:rPr lang="it-IT" sz="2000" dirty="0">
                <a:solidFill>
                  <a:srgbClr val="212121"/>
                </a:solidFill>
                <a:effectLst/>
                <a:latin typeface="+mn-lt"/>
                <a:ea typeface="Times New Roman" panose="02020603050405020304" pitchFamily="18" charset="0"/>
              </a:rPr>
            </a:br>
            <a:endParaRPr lang="it-IT" sz="2000" dirty="0">
              <a:latin typeface="+mn-lt"/>
            </a:endParaRPr>
          </a:p>
        </p:txBody>
      </p:sp>
    </p:spTree>
    <p:extLst>
      <p:ext uri="{BB962C8B-B14F-4D97-AF65-F5344CB8AC3E}">
        <p14:creationId xmlns:p14="http://schemas.microsoft.com/office/powerpoint/2010/main" val="2289837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86AD4E-DA43-6CD5-5C5B-42323542B659}"/>
              </a:ext>
            </a:extLst>
          </p:cNvPr>
          <p:cNvSpPr>
            <a:spLocks noGrp="1"/>
          </p:cNvSpPr>
          <p:nvPr>
            <p:ph type="ctrTitle"/>
          </p:nvPr>
        </p:nvSpPr>
        <p:spPr>
          <a:xfrm>
            <a:off x="349250" y="158751"/>
            <a:ext cx="6076950" cy="920749"/>
          </a:xfrm>
        </p:spPr>
        <p:txBody>
          <a:bodyPr>
            <a:normAutofit/>
          </a:bodyPr>
          <a:lstStyle/>
          <a:p>
            <a:r>
              <a:rPr lang="it-IT" sz="2800" b="1" dirty="0">
                <a:latin typeface="+mn-lt"/>
              </a:rPr>
              <a:t>DOCENTI </a:t>
            </a:r>
          </a:p>
        </p:txBody>
      </p:sp>
      <p:sp>
        <p:nvSpPr>
          <p:cNvPr id="3" name="Sottotitolo 2">
            <a:extLst>
              <a:ext uri="{FF2B5EF4-FFF2-40B4-BE49-F238E27FC236}">
                <a16:creationId xmlns:a16="http://schemas.microsoft.com/office/drawing/2014/main" id="{191851A4-0F33-4490-464C-79DE79040D29}"/>
              </a:ext>
            </a:extLst>
          </p:cNvPr>
          <p:cNvSpPr>
            <a:spLocks noGrp="1"/>
          </p:cNvSpPr>
          <p:nvPr>
            <p:ph type="subTitle" idx="1"/>
          </p:nvPr>
        </p:nvSpPr>
        <p:spPr>
          <a:xfrm>
            <a:off x="292100" y="1841500"/>
            <a:ext cx="6134100" cy="7531100"/>
          </a:xfrm>
        </p:spPr>
        <p:txBody>
          <a:bodyPr anchor="ctr">
            <a:normAutofit/>
          </a:bodyPr>
          <a:lstStyle/>
          <a:p>
            <a:pPr algn="l">
              <a:lnSpc>
                <a:spcPct val="150000"/>
              </a:lnSpc>
            </a:pPr>
            <a:r>
              <a:rPr lang="it-IT" sz="2000" dirty="0"/>
              <a:t>Maurizio Podestà  Specialista </a:t>
            </a:r>
            <a:r>
              <a:rPr lang="it-IT" sz="2000" dirty="0" err="1"/>
              <a:t>Ost</a:t>
            </a:r>
            <a:r>
              <a:rPr lang="it-IT" sz="2000" dirty="0"/>
              <a:t>. </a:t>
            </a:r>
            <a:r>
              <a:rPr lang="it-IT" sz="2000"/>
              <a:t>e Gin San </a:t>
            </a:r>
            <a:r>
              <a:rPr lang="it-IT" sz="2000" dirty="0"/>
              <a:t>Martino</a:t>
            </a:r>
          </a:p>
          <a:p>
            <a:pPr algn="l">
              <a:lnSpc>
                <a:spcPct val="150000"/>
              </a:lnSpc>
            </a:pPr>
            <a:r>
              <a:rPr lang="it-IT" sz="2000" dirty="0"/>
              <a:t>Marcello Bagnasco   Docente Università di Genova </a:t>
            </a:r>
          </a:p>
          <a:p>
            <a:pPr algn="l">
              <a:lnSpc>
                <a:spcPct val="150000"/>
              </a:lnSpc>
            </a:pPr>
            <a:r>
              <a:rPr lang="it-IT" sz="2000" dirty="0"/>
              <a:t>Margherita Corongiu Ostetrica Genova </a:t>
            </a:r>
          </a:p>
          <a:p>
            <a:pPr algn="l">
              <a:lnSpc>
                <a:spcPct val="150000"/>
              </a:lnSpc>
            </a:pPr>
            <a:r>
              <a:rPr lang="it-IT" sz="2000" dirty="0"/>
              <a:t>Rodriguez Lizbeth      Ostetrica Asl3  </a:t>
            </a:r>
          </a:p>
          <a:p>
            <a:pPr algn="l">
              <a:lnSpc>
                <a:spcPct val="150000"/>
              </a:lnSpc>
            </a:pPr>
            <a:r>
              <a:rPr lang="it-IT" sz="2000" dirty="0"/>
              <a:t>Balducchi Martina    Ostetrica  E.O. Galliera </a:t>
            </a:r>
          </a:p>
          <a:p>
            <a:pPr algn="l">
              <a:lnSpc>
                <a:spcPct val="150000"/>
              </a:lnSpc>
            </a:pPr>
            <a:r>
              <a:rPr lang="it-IT" sz="2000" dirty="0"/>
              <a:t>Noemi Clavarino       Ostetrica Genova </a:t>
            </a:r>
          </a:p>
          <a:p>
            <a:pPr algn="l">
              <a:lnSpc>
                <a:spcPct val="150000"/>
              </a:lnSpc>
            </a:pPr>
            <a:r>
              <a:rPr lang="it-IT" sz="2000" dirty="0"/>
              <a:t>Andrea Brugnolo      Psicologo  Università di Genova </a:t>
            </a:r>
          </a:p>
          <a:p>
            <a:pPr algn="l">
              <a:lnSpc>
                <a:spcPct val="150000"/>
              </a:lnSpc>
            </a:pPr>
            <a:r>
              <a:rPr lang="it-IT" sz="2000" dirty="0"/>
              <a:t>Martina Sessarego   Libera Professionista Perù</a:t>
            </a:r>
          </a:p>
          <a:p>
            <a:pPr algn="l">
              <a:lnSpc>
                <a:spcPct val="150000"/>
              </a:lnSpc>
            </a:pPr>
            <a:r>
              <a:rPr lang="it-IT" sz="2000" dirty="0"/>
              <a:t>Noemi </a:t>
            </a:r>
            <a:r>
              <a:rPr lang="it-IT" sz="2000" dirty="0" err="1"/>
              <a:t>Daloglio</a:t>
            </a:r>
            <a:r>
              <a:rPr lang="it-IT" sz="2000" dirty="0"/>
              <a:t>        Consigliera Ordine Savona e Imperia </a:t>
            </a:r>
          </a:p>
          <a:p>
            <a:pPr algn="l">
              <a:lnSpc>
                <a:spcPct val="150000"/>
              </a:lnSpc>
            </a:pPr>
            <a:r>
              <a:rPr lang="it-IT" sz="2000" dirty="0"/>
              <a:t>Arianna Falco            Ostetrica Libera Professionista </a:t>
            </a:r>
          </a:p>
          <a:p>
            <a:pPr algn="l"/>
            <a:endParaRPr lang="it-IT" sz="2000" dirty="0"/>
          </a:p>
          <a:p>
            <a:pPr algn="l"/>
            <a:endParaRPr lang="it-IT" dirty="0"/>
          </a:p>
          <a:p>
            <a:pPr algn="l"/>
            <a:endParaRPr lang="it-IT" dirty="0"/>
          </a:p>
          <a:p>
            <a:pPr algn="l"/>
            <a:endParaRPr lang="it-IT" dirty="0"/>
          </a:p>
        </p:txBody>
      </p:sp>
    </p:spTree>
    <p:extLst>
      <p:ext uri="{BB962C8B-B14F-4D97-AF65-F5344CB8AC3E}">
        <p14:creationId xmlns:p14="http://schemas.microsoft.com/office/powerpoint/2010/main" val="2479308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4DE55A-F34A-599D-3BAB-35242B9348CC}"/>
              </a:ext>
            </a:extLst>
          </p:cNvPr>
          <p:cNvSpPr>
            <a:spLocks noGrp="1"/>
          </p:cNvSpPr>
          <p:nvPr>
            <p:ph type="ctrTitle"/>
          </p:nvPr>
        </p:nvSpPr>
        <p:spPr>
          <a:xfrm>
            <a:off x="247650" y="368300"/>
            <a:ext cx="6096000" cy="7143750"/>
          </a:xfrm>
        </p:spPr>
        <p:txBody>
          <a:bodyPr>
            <a:normAutofit fontScale="90000"/>
          </a:bodyPr>
          <a:lstStyle/>
          <a:p>
            <a:pPr algn="l"/>
            <a:r>
              <a:rPr lang="it-IT" sz="2400" b="1" dirty="0"/>
              <a:t>INFORMAZIONI GENERALI</a:t>
            </a:r>
            <a:br>
              <a:rPr lang="it-IT" sz="2400" b="1" dirty="0"/>
            </a:br>
            <a:r>
              <a:rPr lang="it-IT" sz="2400" b="1" dirty="0"/>
              <a:t> </a:t>
            </a:r>
            <a:br>
              <a:rPr lang="it-IT" sz="2400" b="1" dirty="0"/>
            </a:br>
            <a:r>
              <a:rPr lang="it-IT" sz="2400" b="1" dirty="0"/>
              <a:t>Presidente scientifico  Prof . Angelo Cagnacci </a:t>
            </a:r>
            <a:br>
              <a:rPr lang="it-IT" sz="2400" b="1" dirty="0"/>
            </a:br>
            <a:br>
              <a:rPr lang="it-IT" sz="2400" b="1" dirty="0"/>
            </a:br>
            <a:r>
              <a:rPr lang="it-IT" sz="2400" b="1" dirty="0"/>
              <a:t>Responsabili scientifici Dott. Maurizio Podestà</a:t>
            </a:r>
            <a:br>
              <a:rPr lang="it-IT" sz="2400" b="1" dirty="0"/>
            </a:br>
            <a:r>
              <a:rPr lang="it-IT" sz="2400" b="1" dirty="0"/>
              <a:t>                                         Dott. Federico </a:t>
            </a:r>
            <a:r>
              <a:rPr lang="it-IT" sz="2400" b="1" dirty="0" err="1"/>
              <a:t>Prefumo</a:t>
            </a:r>
            <a:r>
              <a:rPr lang="it-IT" sz="2400" b="1" dirty="0"/>
              <a:t> </a:t>
            </a:r>
            <a:br>
              <a:rPr lang="it-IT" sz="2400" b="1" dirty="0"/>
            </a:br>
            <a:r>
              <a:rPr lang="it-IT" sz="2400" b="1" dirty="0"/>
              <a:t>                                         Dott.ssa Matilde Canepa</a:t>
            </a:r>
            <a:br>
              <a:rPr lang="it-IT" sz="2400" b="1" dirty="0"/>
            </a:br>
            <a:br>
              <a:rPr lang="it-IT" sz="2400" b="1" dirty="0"/>
            </a:br>
            <a:r>
              <a:rPr lang="it-IT" sz="2400" b="1" dirty="0"/>
              <a:t>Segreteria Scientifica  Dott.ssa  Bruna Pistelli </a:t>
            </a:r>
            <a:br>
              <a:rPr lang="it-IT" sz="2400" b="1" dirty="0"/>
            </a:br>
            <a:r>
              <a:rPr lang="it-IT" sz="2400" b="1" dirty="0"/>
              <a:t>                                       Dott.ssa Valentina Angius</a:t>
            </a:r>
            <a:br>
              <a:rPr lang="it-IT" sz="2400" b="1" dirty="0"/>
            </a:br>
            <a:r>
              <a:rPr lang="it-IT" sz="2400" b="1" dirty="0"/>
              <a:t>                                       Dott.ssa Alessandra Maltoni </a:t>
            </a:r>
            <a:br>
              <a:rPr lang="it-IT" sz="2400" b="1" dirty="0"/>
            </a:br>
            <a:r>
              <a:rPr lang="it-IT" sz="2400" b="1" dirty="0"/>
              <a:t>                                       Dott.ssa Teresa Pellecchia </a:t>
            </a:r>
            <a:br>
              <a:rPr lang="it-IT" sz="2400" b="1" dirty="0"/>
            </a:br>
            <a:r>
              <a:rPr lang="it-IT" sz="2400" b="1" dirty="0"/>
              <a:t>                                       Dott.ssa Cecilia Devoto </a:t>
            </a:r>
            <a:br>
              <a:rPr lang="it-IT" sz="2400" b="1" dirty="0"/>
            </a:br>
            <a:br>
              <a:rPr lang="it-IT" sz="2400" b="1" dirty="0"/>
            </a:br>
            <a:r>
              <a:rPr lang="it-IT" sz="2400" b="1" dirty="0"/>
              <a:t>Segreteria Organizzativa  </a:t>
            </a:r>
            <a:r>
              <a:rPr lang="it-IT" sz="2400" b="1" dirty="0" err="1"/>
              <a:t>GGallery</a:t>
            </a:r>
            <a:r>
              <a:rPr lang="it-IT" sz="2400" b="1" dirty="0"/>
              <a:t> Group </a:t>
            </a:r>
            <a:br>
              <a:rPr lang="it-IT" sz="2400" b="1" dirty="0"/>
            </a:br>
            <a:br>
              <a:rPr lang="it-IT" sz="2400" b="1" dirty="0"/>
            </a:br>
            <a:r>
              <a:rPr lang="it-IT" sz="2400" b="1" dirty="0"/>
              <a:t>  </a:t>
            </a:r>
            <a:br>
              <a:rPr lang="it-IT" sz="2400" dirty="0"/>
            </a:br>
            <a:r>
              <a:rPr lang="it-IT" sz="2400" dirty="0"/>
              <a:t>Il corso è Accreditato ECM per medici , ostetriche/o , infermiere pediatrico/a , psicologi dietiste, assistenti sanitarie </a:t>
            </a:r>
            <a:br>
              <a:rPr lang="it-IT" sz="2400" dirty="0"/>
            </a:br>
            <a:r>
              <a:rPr lang="it-IT" sz="2400" dirty="0"/>
              <a:t>La partecipazione è solo in presenza ed è gratuita  </a:t>
            </a:r>
            <a:br>
              <a:rPr lang="it-IT" sz="2400" dirty="0"/>
            </a:br>
            <a:br>
              <a:rPr lang="it-IT" sz="2400" dirty="0"/>
            </a:br>
            <a:endParaRPr lang="it-IT" sz="2400" dirty="0"/>
          </a:p>
        </p:txBody>
      </p:sp>
      <p:sp>
        <p:nvSpPr>
          <p:cNvPr id="3" name="Sottotitolo 2">
            <a:extLst>
              <a:ext uri="{FF2B5EF4-FFF2-40B4-BE49-F238E27FC236}">
                <a16:creationId xmlns:a16="http://schemas.microsoft.com/office/drawing/2014/main" id="{21067044-0862-F932-AFBF-B566288D0D01}"/>
              </a:ext>
            </a:extLst>
          </p:cNvPr>
          <p:cNvSpPr>
            <a:spLocks noGrp="1"/>
          </p:cNvSpPr>
          <p:nvPr>
            <p:ph type="subTitle" idx="1"/>
          </p:nvPr>
        </p:nvSpPr>
        <p:spPr>
          <a:xfrm>
            <a:off x="666750" y="7658100"/>
            <a:ext cx="5334000" cy="1879600"/>
          </a:xfrm>
        </p:spPr>
        <p:txBody>
          <a:bodyPr/>
          <a:lstStyle/>
          <a:p>
            <a:pPr algn="l"/>
            <a:r>
              <a:rPr lang="it-IT" dirty="0"/>
              <a:t>Richiesto il patrocinio di : </a:t>
            </a:r>
          </a:p>
          <a:p>
            <a:pPr algn="l"/>
            <a:r>
              <a:rPr lang="it-IT" dirty="0"/>
              <a:t>Comune di Genova </a:t>
            </a:r>
          </a:p>
          <a:p>
            <a:pPr algn="l"/>
            <a:r>
              <a:rPr lang="it-IT" dirty="0"/>
              <a:t>Federazione nazionale delle ostetriche FNOPO </a:t>
            </a:r>
          </a:p>
          <a:p>
            <a:pPr algn="l"/>
            <a:r>
              <a:rPr lang="it-IT" dirty="0"/>
              <a:t>Ordine dei medici di Genova OMCEOGE</a:t>
            </a:r>
          </a:p>
        </p:txBody>
      </p:sp>
    </p:spTree>
    <p:extLst>
      <p:ext uri="{BB962C8B-B14F-4D97-AF65-F5344CB8AC3E}">
        <p14:creationId xmlns:p14="http://schemas.microsoft.com/office/powerpoint/2010/main" val="1500307478"/>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645</TotalTime>
  <Words>459</Words>
  <Application>Microsoft Office PowerPoint</Application>
  <PresentationFormat>A4 (21x29,7 cm)</PresentationFormat>
  <Paragraphs>28</Paragraphs>
  <Slides>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vt:i4>
      </vt:variant>
    </vt:vector>
  </HeadingPairs>
  <TitlesOfParts>
    <vt:vector size="9" baseType="lpstr">
      <vt:lpstr>Arial</vt:lpstr>
      <vt:lpstr>Calibri</vt:lpstr>
      <vt:lpstr>Calibri Light</vt:lpstr>
      <vt:lpstr>Times New Roman</vt:lpstr>
      <vt:lpstr>Tema di Office</vt:lpstr>
      <vt:lpstr>“     Nutrirsi per nutrire: aggiornamenti in tema di alimentazione in gravidanza ed allattamento   </vt:lpstr>
      <vt:lpstr>PROGRAMMA 19 Aprile   8:30 Registrazione partecipanti  9.00 Saluto delle autorità MODERATORI  Prof. A. Cagnacci – Dott.ssa M. Canepa – Dott.ssa M. Martinetti   9.30. Diabete gestazionale e sovrappeso in gravidanza. Il management clinico ed implicazioni nella pratica  M. Podestà  10.00.  L’alimentazione iodica in gravidanza e le ripercussioni sulla     funzione tiroidea del  neonato  M. Corongiu M. Bagnasco  10.30 Malattie trasmesse da alimenti . Continuare nella prevenzione primaria  L. Rodriguez M. Balducchi 11.00 Educazione alimentare in gravidanza nelle donne straniere.  Manteniamo le loro  abitudini? M. Sessarego   11.20 Coffee break e votazione dei poster   MODERATORI  Dott. E. Volpi – Dott. C. Gustavino -  Dott.ssa V. Angius  11.50 I disturbi del comportamento alimentare nelle donne in gravidanza e possibili esiti sul nascituro N. Clavarino A. Brugnolo 12.20 Alimentazione materna in allattamento : nuovi equlibri tra  aumentato fabbisogno e perdita di peso  N. Daloglio  A. Falco  12.50 Classificazione e premiazione dei poster  13.15 Discussione e chiusura dei lavori  </vt:lpstr>
      <vt:lpstr>DOCENTI </vt:lpstr>
      <vt:lpstr>INFORMAZIONI GENERALI   Presidente scientifico  Prof . Angelo Cagnacci   Responsabili scientifici Dott. Maurizio Podestà                                          Dott. Federico Prefumo                                           Dott.ssa Matilde Canepa  Segreteria Scientifica  Dott.ssa  Bruna Pistelli                                         Dott.ssa Valentina Angius                                        Dott.ssa Alessandra Maltoni                                         Dott.ssa Teresa Pellecchia                                         Dott.ssa Cecilia Devoto   Segreteria Organizzativa  GGallery Group      Il corso è Accreditato ECM per medici , ostetriche/o , infermiere pediatrico/a , psicologi dietiste, assistenti sanitarie  La partecipazione è solo in presenza ed è gratuita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Roberto Sabatini</dc:creator>
  <cp:lastModifiedBy>Katia Pistelli</cp:lastModifiedBy>
  <cp:revision>23</cp:revision>
  <dcterms:created xsi:type="dcterms:W3CDTF">2023-09-25T20:06:23Z</dcterms:created>
  <dcterms:modified xsi:type="dcterms:W3CDTF">2024-01-16T08:18:11Z</dcterms:modified>
</cp:coreProperties>
</file>